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76" r:id="rId3"/>
    <p:sldId id="281" r:id="rId4"/>
    <p:sldId id="285" r:id="rId5"/>
    <p:sldId id="286" r:id="rId6"/>
    <p:sldId id="282" r:id="rId7"/>
    <p:sldId id="264" r:id="rId8"/>
    <p:sldId id="287" r:id="rId9"/>
    <p:sldId id="288" r:id="rId10"/>
    <p:sldId id="280" r:id="rId11"/>
    <p:sldId id="257" r:id="rId12"/>
    <p:sldId id="263" r:id="rId13"/>
    <p:sldId id="268" r:id="rId14"/>
    <p:sldId id="262" r:id="rId15"/>
    <p:sldId id="267" r:id="rId16"/>
    <p:sldId id="266" r:id="rId17"/>
    <p:sldId id="258" r:id="rId18"/>
    <p:sldId id="269" r:id="rId19"/>
    <p:sldId id="283" r:id="rId20"/>
    <p:sldId id="272" r:id="rId21"/>
    <p:sldId id="270" r:id="rId22"/>
    <p:sldId id="273" r:id="rId23"/>
    <p:sldId id="274" r:id="rId24"/>
    <p:sldId id="275" r:id="rId25"/>
    <p:sldId id="279" r:id="rId26"/>
  </p:sldIdLst>
  <p:sldSz cx="9144000" cy="6858000" type="screen4x3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9D9D9"/>
    <a:srgbClr val="BFBFBF"/>
    <a:srgbClr val="A6A6A6"/>
    <a:srgbClr val="423C3F"/>
    <a:srgbClr val="504E4E"/>
    <a:srgbClr val="FFFFFF"/>
    <a:srgbClr val="777373"/>
    <a:srgbClr val="544D50"/>
    <a:srgbClr val="1D2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28" autoAdjust="0"/>
  </p:normalViewPr>
  <p:slideViewPr>
    <p:cSldViewPr>
      <p:cViewPr>
        <p:scale>
          <a:sx n="100" d="100"/>
          <a:sy n="100" d="100"/>
        </p:scale>
        <p:origin x="1914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423C3F"/>
            </a:gs>
            <a:gs pos="13000">
              <a:srgbClr val="1D2221"/>
            </a:gs>
            <a:gs pos="100000">
              <a:srgbClr val="504E4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5860-C21A-4070-A580-F88823B6A92F}" type="datetimeFigureOut">
              <a:rPr lang="ro-RO" smtClean="0"/>
              <a:pPr/>
              <a:t>08.05.2020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2C88B-414A-47F2-8341-E27D866CF6B6}" type="slidenum">
              <a:rPr lang="ro-RO" smtClean="0"/>
              <a:pPr/>
              <a:t>‹#›</a:t>
            </a:fld>
            <a:endParaRPr lang="ro-RO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avi"/><Relationship Id="rId7" Type="http://schemas.openxmlformats.org/officeDocument/2006/relationships/image" Target="../media/image1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g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758" y="-112249"/>
            <a:ext cx="9599515" cy="7143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8662" y="3000372"/>
            <a:ext cx="80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C.N.C  T A I L O R I N G  P A T T E R 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5984" y="3000372"/>
            <a:ext cx="6143668" cy="6429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D8BC4A5-E3CD-4C5D-BE33-D4B197B2EC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5203020"/>
                  </p:ext>
                </p:extLst>
              </p:nvPr>
            </p:nvGraphicFramePr>
            <p:xfrm>
              <a:off x="1205367" y="7040503"/>
              <a:ext cx="1000132" cy="461320"/>
            </p:xfrm>
            <a:graphic>
              <a:graphicData uri="http://schemas.microsoft.com/office/powerpoint/2016/slidezoom">
                <pslz:sldZm>
                  <pslz:sldZmObj sldId="281" cId="0">
                    <pslz:zmPr id="{CA7CA93B-603C-42DD-8878-24243F097B2C}" returnToParent="0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0132" cy="46132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D8BC4A5-E3CD-4C5D-BE33-D4B197B2EC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67" y="7040503"/>
                <a:ext cx="1000132" cy="4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FA2D0F24-B4B0-4E15-89CC-53BC86A35E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407938"/>
                  </p:ext>
                </p:extLst>
              </p:nvPr>
            </p:nvGraphicFramePr>
            <p:xfrm>
              <a:off x="6814165" y="7031551"/>
              <a:ext cx="1124468" cy="461320"/>
            </p:xfrm>
            <a:graphic>
              <a:graphicData uri="http://schemas.microsoft.com/office/powerpoint/2016/slidezoom">
                <pslz:sldZm>
                  <pslz:sldZmObj sldId="272" cId="0">
                    <pslz:zmPr id="{AC8CB41B-0D4A-4384-BA8B-79734927B5F0}" returnToParent="0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468" cy="46132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A2D0F24-B4B0-4E15-89CC-53BC86A35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4165" y="7031551"/>
                <a:ext cx="1124468" cy="4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6C71F8C-3CD3-4A93-BA74-92F40A52B9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8329694"/>
                  </p:ext>
                </p:extLst>
              </p:nvPr>
            </p:nvGraphicFramePr>
            <p:xfrm>
              <a:off x="3994407" y="7036343"/>
              <a:ext cx="1159811" cy="461320"/>
            </p:xfrm>
            <a:graphic>
              <a:graphicData uri="http://schemas.microsoft.com/office/powerpoint/2016/slidezoom">
                <pslz:sldZm>
                  <pslz:sldZmObj sldId="264" cId="0">
                    <pslz:zmPr id="{9B112CBC-34A9-410C-9EC6-B6927B9AA1EE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9811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6C71F8C-3CD3-4A93-BA74-92F40A52B9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407" y="7036343"/>
                <a:ext cx="1159811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EA9E18-E9BA-45AD-BCAA-86F7F788ACCD}"/>
              </a:ext>
            </a:extLst>
          </p:cNvPr>
          <p:cNvSpPr txBox="1"/>
          <p:nvPr/>
        </p:nvSpPr>
        <p:spPr>
          <a:xfrm>
            <a:off x="539552" y="5698200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COORDONATOR ȘTIINȚIFIC</a:t>
            </a:r>
          </a:p>
          <a:p>
            <a:r>
              <a:rPr lang="ro-RO" sz="1400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Andrei Dumitriu</a:t>
            </a:r>
          </a:p>
          <a:p>
            <a:r>
              <a:rPr lang="ro-RO" sz="1400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Conf.  Dr. Gramatovici Radu</a:t>
            </a:r>
          </a:p>
          <a:p>
            <a:endParaRPr lang="ro-R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C4D5A-BE9E-4264-A935-125CDF251EF9}"/>
              </a:ext>
            </a:extLst>
          </p:cNvPr>
          <p:cNvSpPr txBox="1"/>
          <p:nvPr/>
        </p:nvSpPr>
        <p:spPr>
          <a:xfrm>
            <a:off x="6156176" y="5698200"/>
            <a:ext cx="259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b="1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ABSOLVENT</a:t>
            </a:r>
          </a:p>
          <a:p>
            <a:pPr algn="r"/>
            <a:r>
              <a:rPr lang="ro-RO" sz="1400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Codreșanu George Cristian</a:t>
            </a:r>
          </a:p>
          <a:p>
            <a:endParaRPr lang="ro-R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8C802-63BB-4D6F-8911-416013C80C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8" y="449376"/>
            <a:ext cx="2592289" cy="4880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CF4420-5D52-4E55-87E5-96DDDDDF76A1}"/>
              </a:ext>
            </a:extLst>
          </p:cNvPr>
          <p:cNvSpPr txBox="1"/>
          <p:nvPr/>
        </p:nvSpPr>
        <p:spPr>
          <a:xfrm>
            <a:off x="928662" y="3819107"/>
            <a:ext cx="750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 E S I U N E A   D E   C O M U N I C Ă R I   Ș T I I N Ț I F I C E   S T U D E N Ț E Ș T I</a:t>
            </a:r>
          </a:p>
          <a:p>
            <a:endParaRPr lang="ro-R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BCAC72-5080-455D-8400-E5BC24992AB0}"/>
              </a:ext>
            </a:extLst>
          </p:cNvPr>
          <p:cNvGrpSpPr/>
          <p:nvPr/>
        </p:nvGrpSpPr>
        <p:grpSpPr>
          <a:xfrm>
            <a:off x="5971736" y="356511"/>
            <a:ext cx="3028377" cy="673797"/>
            <a:chOff x="227211" y="2399665"/>
            <a:chExt cx="8913006" cy="19830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A60A00-D719-4D9C-A08F-F76D00929432}"/>
                </a:ext>
              </a:extLst>
            </p:cNvPr>
            <p:cNvSpPr/>
            <p:nvPr/>
          </p:nvSpPr>
          <p:spPr>
            <a:xfrm>
              <a:off x="227211" y="2548184"/>
              <a:ext cx="1218023" cy="1834574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A92395-E898-4D38-8BB1-A0771B955544}"/>
                </a:ext>
              </a:extLst>
            </p:cNvPr>
            <p:cNvSpPr/>
            <p:nvPr/>
          </p:nvSpPr>
          <p:spPr>
            <a:xfrm>
              <a:off x="755576" y="2848767"/>
              <a:ext cx="864096" cy="1301493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AD0BE16-3C42-4BEF-B9EC-B8169F376CA4}"/>
                </a:ext>
              </a:extLst>
            </p:cNvPr>
            <p:cNvSpPr/>
            <p:nvPr/>
          </p:nvSpPr>
          <p:spPr>
            <a:xfrm>
              <a:off x="1145639" y="2996952"/>
              <a:ext cx="599189" cy="902493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296FEF-AB16-4ED0-9432-B484B643C25C}"/>
                </a:ext>
              </a:extLst>
            </p:cNvPr>
            <p:cNvSpPr/>
            <p:nvPr/>
          </p:nvSpPr>
          <p:spPr>
            <a:xfrm>
              <a:off x="1410546" y="3145138"/>
              <a:ext cx="424751" cy="639756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64052E-F19D-447C-AC0A-67E21D1095B3}"/>
                </a:ext>
              </a:extLst>
            </p:cNvPr>
            <p:cNvSpPr/>
            <p:nvPr/>
          </p:nvSpPr>
          <p:spPr>
            <a:xfrm>
              <a:off x="1648045" y="3251111"/>
              <a:ext cx="284035" cy="427810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E720AD-78F0-4B1E-AC35-E5BA95FBD8FD}"/>
                </a:ext>
              </a:extLst>
            </p:cNvPr>
            <p:cNvCxnSpPr/>
            <p:nvPr/>
          </p:nvCxnSpPr>
          <p:spPr>
            <a:xfrm>
              <a:off x="1619672" y="4382758"/>
              <a:ext cx="7297117" cy="0"/>
            </a:xfrm>
            <a:prstGeom prst="line">
              <a:avLst/>
            </a:prstGeom>
            <a:ln w="28575">
              <a:solidFill>
                <a:schemeClr val="tx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55C99F8-8FC7-4755-83D8-8E6FB661F27D}"/>
                </a:ext>
              </a:extLst>
            </p:cNvPr>
            <p:cNvCxnSpPr>
              <a:cxnSpLocks/>
            </p:cNvCxnSpPr>
            <p:nvPr/>
          </p:nvCxnSpPr>
          <p:spPr>
            <a:xfrm>
              <a:off x="227211" y="2399665"/>
              <a:ext cx="8689578" cy="0"/>
            </a:xfrm>
            <a:prstGeom prst="line">
              <a:avLst/>
            </a:prstGeom>
            <a:ln w="28575">
              <a:solidFill>
                <a:schemeClr val="tx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F1D380-7D4D-46BD-837E-47C8848782D8}"/>
                </a:ext>
              </a:extLst>
            </p:cNvPr>
            <p:cNvSpPr txBox="1"/>
            <p:nvPr/>
          </p:nvSpPr>
          <p:spPr>
            <a:xfrm>
              <a:off x="2052190" y="2534544"/>
              <a:ext cx="7088027" cy="1594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0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FACULTATEA DE </a:t>
              </a:r>
            </a:p>
            <a:p>
              <a:r>
                <a:rPr lang="ro-RO" sz="12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   MATEMATICĂ</a:t>
              </a:r>
            </a:p>
            <a:p>
              <a:r>
                <a:rPr lang="ro-RO" sz="12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    </a:t>
              </a:r>
              <a:r>
                <a:rPr lang="ro-RO" sz="10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ȘI</a:t>
              </a:r>
              <a:r>
                <a:rPr lang="ro-RO" sz="12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INFORMATICĂ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0926BB4-0E55-4D0E-8AED-74C8DF199DBF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C38994-3DD1-4CBA-ACF5-F013C1FBC64B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25E0CE-43D4-4E98-85B8-7430C82081CB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F1FCA5-D9FA-4B3E-8697-326ED04E3EBD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FA6EE563-EB25-4B01-AC5A-84363DB6F252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0C64F4-3148-4577-ADED-18BB814D2C97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CD97A7-4D08-4AC9-BC3E-BF740BD2F17B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625DF0-2F0F-45B8-B6CF-C38D6C3B3B49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F2DCE6-4DE3-40B6-8B52-C26C6DEC9016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44005" y="543951"/>
            <a:ext cx="2286016" cy="76944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IDEA</a:t>
            </a:r>
          </a:p>
        </p:txBody>
      </p:sp>
      <p:cxnSp>
        <p:nvCxnSpPr>
          <p:cNvPr id="36" name="Straight Connector 35"/>
          <p:cNvCxnSpPr>
            <a:cxnSpLocks/>
            <a:stCxn id="29" idx="4"/>
          </p:cNvCxnSpPr>
          <p:nvPr/>
        </p:nvCxnSpPr>
        <p:spPr>
          <a:xfrm flipH="1">
            <a:off x="3681916" y="5192353"/>
            <a:ext cx="863557" cy="1722686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498290" y="5580195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98290" y="5151567"/>
            <a:ext cx="15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R E T U Ș U R I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98290" y="4722939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98290" y="4294311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M O D I F I C Ă R 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8290" y="3865683"/>
            <a:ext cx="121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98290" y="2579799"/>
            <a:ext cx="407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F5353"/>
                </a:solidFill>
                <a:latin typeface="Segoe UI Light" pitchFamily="34" charset="0"/>
                <a:cs typeface="Segoe UI Light" pitchFamily="34" charset="0"/>
              </a:rPr>
              <a:t>P R E G Ă T I R E A   T I P A R U L U I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3575" y="2141649"/>
            <a:ext cx="3033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E D I T A R E A   T I P A R U L U 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02202" y="2564864"/>
            <a:ext cx="3352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P R I N T A R E A   A C E S T U I A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55456" y="3432297"/>
            <a:ext cx="359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E T A P A   D E   C R O 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89046" y="3865493"/>
            <a:ext cx="3856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Î M B I N A R E A   P I E S E L O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87583" y="3858951"/>
            <a:ext cx="416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L U C R A R E A   D E T A L I I L O R </a:t>
            </a:r>
          </a:p>
        </p:txBody>
      </p:sp>
      <p:cxnSp>
        <p:nvCxnSpPr>
          <p:cNvPr id="43" name="Straight Connector 42"/>
          <p:cNvCxnSpPr>
            <a:cxnSpLocks/>
            <a:endCxn id="29" idx="0"/>
          </p:cNvCxnSpPr>
          <p:nvPr/>
        </p:nvCxnSpPr>
        <p:spPr>
          <a:xfrm flipH="1">
            <a:off x="4545473" y="-245328"/>
            <a:ext cx="1663159" cy="3360791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CCA9B06-419C-432F-A3B2-DCFF21266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85" y="3115463"/>
            <a:ext cx="2133776" cy="2076890"/>
          </a:xfrm>
          <a:prstGeom prst="ellipse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9DB12E-4CB8-445F-8018-68BD5B415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89" y="3030940"/>
            <a:ext cx="2201991" cy="2201991"/>
          </a:xfrm>
          <a:prstGeom prst="ellips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A1ADCA-47A9-4F30-A8A7-8CC4279EA96C}"/>
              </a:ext>
            </a:extLst>
          </p:cNvPr>
          <p:cNvSpPr txBox="1"/>
          <p:nvPr/>
        </p:nvSpPr>
        <p:spPr>
          <a:xfrm>
            <a:off x="5460815" y="3437055"/>
            <a:ext cx="3584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Î M B I N A R E A   P I E S E L O 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48105-8CE6-4717-AA64-CECF0AD82B6D}"/>
              </a:ext>
            </a:extLst>
          </p:cNvPr>
          <p:cNvSpPr txBox="1"/>
          <p:nvPr/>
        </p:nvSpPr>
        <p:spPr>
          <a:xfrm>
            <a:off x="5460814" y="3008427"/>
            <a:ext cx="356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E T A P A   D E   C R O 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4691144-9F2F-490E-921F-EBCE2B398A67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E2E2E2-A5E0-4195-B6B5-574142495771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C69A3B-1FCA-42AE-8ACF-B01E3A1F4582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843D72-7D69-4E8F-8865-9E681667BB6C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9F1F794E-480D-4761-B074-7D9040B6C247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53C3BE-0C1C-414A-B72D-7AC78714F03D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66196E-576F-4C53-AE48-DC75889042F7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C57430-D67D-4EDF-AEC2-44A9AEB0868D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354E18-CAA9-44B1-B09A-9CF52E168142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Oval 4"/>
          <p:cNvSpPr/>
          <p:nvPr/>
        </p:nvSpPr>
        <p:spPr>
          <a:xfrm>
            <a:off x="1857356" y="714356"/>
            <a:ext cx="5500726" cy="5357850"/>
          </a:xfrm>
          <a:prstGeom prst="ellipse">
            <a:avLst/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8926" y="3929066"/>
            <a:ext cx="3508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7356" y="6858000"/>
            <a:ext cx="2428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Oferă posibilitatea modificarii tiparelor având ca scop obținerea de tipare </a:t>
            </a:r>
            <a:r>
              <a:rPr lang="ro-RO" b="1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unice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C414D201-A72C-46FC-A763-CDAD5575F1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1336308"/>
                  </p:ext>
                </p:extLst>
              </p:nvPr>
            </p:nvGraphicFramePr>
            <p:xfrm>
              <a:off x="1691680" y="6875893"/>
              <a:ext cx="841487" cy="814914"/>
            </p:xfrm>
            <a:graphic>
              <a:graphicData uri="http://schemas.microsoft.com/office/powerpoint/2016/slidezoom">
                <pslz:sldZm>
                  <pslz:sldZmObj sldId="268" cId="0">
                    <pslz:zmPr id="{6BE92006-E7AB-4067-B2A1-BC84ED1685BB}" returnToParent="0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1487" cy="8149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414D201-A72C-46FC-A763-CDAD5575F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1680" y="6875893"/>
                <a:ext cx="841487" cy="814914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1209F32-1924-46B1-BBA7-5C73EEA1C9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1320" b="-1"/>
          <a:stretch/>
        </p:blipFill>
        <p:spPr>
          <a:xfrm>
            <a:off x="9175549" y="2048799"/>
            <a:ext cx="3269826" cy="3010845"/>
          </a:xfrm>
          <a:prstGeom prst="rect">
            <a:avLst/>
          </a:prstGeom>
          <a:ln w="28575"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FABE6CF-D66B-42C4-BD0D-B6CFB7A0DFD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t="24318" r="1267" b="3253"/>
          <a:stretch/>
        </p:blipFill>
        <p:spPr>
          <a:xfrm>
            <a:off x="9502584" y="2313015"/>
            <a:ext cx="2640762" cy="14381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6E02EE-8909-4908-8D4F-C0F50EFBD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07" y="1568176"/>
            <a:ext cx="2654423" cy="2654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EC91C9-CABD-4D08-9F7E-43E8EB73C75B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D05DB-B745-41CB-A46D-95E5B27C08F0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7C244-A20D-4860-A345-19E753545BE5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75E47-73E2-42CE-BA45-FED696AE6DD9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7DAF9E27-1B7F-4ADB-B9A6-1AAAD3CAEF9C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263DED-7A08-4DF6-B38F-2E216D8077E4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D0871C-0C4F-4A7E-A01D-CB37936CC341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ABF3A6-42BE-421F-B8BF-A60273398DC8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DD664E-1B81-491A-AA84-66FD70393D4C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Oval 4"/>
          <p:cNvSpPr/>
          <p:nvPr/>
        </p:nvSpPr>
        <p:spPr>
          <a:xfrm>
            <a:off x="1857356" y="714356"/>
            <a:ext cx="5500726" cy="5357850"/>
          </a:xfrm>
          <a:prstGeom prst="ellipse">
            <a:avLst/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5918" y="3000372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36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8794" y="3714752"/>
            <a:ext cx="2428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Oferă posibilitatea modificarii tiparelor având ca scop obținerea de tipare </a:t>
            </a:r>
            <a:r>
              <a:rPr lang="ro-RO" b="1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unice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C1508172-D28B-4441-924B-6E7CCFC6AD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6508561"/>
                  </p:ext>
                </p:extLst>
              </p:nvPr>
            </p:nvGraphicFramePr>
            <p:xfrm>
              <a:off x="1619672" y="5325341"/>
              <a:ext cx="841487" cy="814914"/>
            </p:xfrm>
            <a:graphic>
              <a:graphicData uri="http://schemas.microsoft.com/office/powerpoint/2016/slidezoom">
                <pslz:sldZm>
                  <pslz:sldZmObj sldId="268" cId="0">
                    <pslz:zmPr id="{6BE92006-E7AB-4067-B2A1-BC84ED1685BB}" returnToParent="0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1487" cy="8149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508172-D28B-4441-924B-6E7CCFC6A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672" y="5325341"/>
                <a:ext cx="841487" cy="814914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C7BC46C-4ABB-4247-87DC-69F66E627B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1320" b="-1"/>
          <a:stretch/>
        </p:blipFill>
        <p:spPr>
          <a:xfrm>
            <a:off x="5175049" y="2048799"/>
            <a:ext cx="3269826" cy="3010845"/>
          </a:xfrm>
          <a:prstGeom prst="rect">
            <a:avLst/>
          </a:prstGeom>
          <a:ln w="28575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4A54D9-6F97-4639-B2E4-B98B09B0075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t="24318" r="1267" b="3253"/>
          <a:stretch/>
        </p:blipFill>
        <p:spPr>
          <a:xfrm>
            <a:off x="5502084" y="2313015"/>
            <a:ext cx="2640762" cy="1438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F67F1A-3855-499D-A749-05D7F663B1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59" y="1509253"/>
            <a:ext cx="1687007" cy="1687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B16606-4E73-48CA-9F60-923838FFC68E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403AE7-65C7-40F4-A7D6-D4506E8884DF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A9805E-7838-4EF0-AAD3-7769C3759EB7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BF3365-A863-4505-A8D8-90B4220CB424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DC3AEA80-1607-443F-BB58-B0A6C35CA56E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0EBAEF-F403-4F23-872F-B6B80DDCF585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18A4B-FBC8-4B86-BDD8-55A9E37CBDDA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573AFB-AC25-4685-AD6B-E2B4D82AFF9D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C81F67-C2A1-4E69-AF84-13D1285BEE13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Box 5"/>
          <p:cNvSpPr txBox="1"/>
          <p:nvPr/>
        </p:nvSpPr>
        <p:spPr>
          <a:xfrm rot="5400000">
            <a:off x="4403288" y="1512740"/>
            <a:ext cx="2942228" cy="4616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N E W   D E S I G 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71868" y="3214686"/>
            <a:ext cx="5214974" cy="278608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TextBox 12"/>
          <p:cNvSpPr txBox="1"/>
          <p:nvPr/>
        </p:nvSpPr>
        <p:spPr>
          <a:xfrm>
            <a:off x="2928926" y="6000768"/>
            <a:ext cx="5857916" cy="584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sz="32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C U S T O M   D E S I G N</a:t>
            </a:r>
          </a:p>
        </p:txBody>
      </p:sp>
      <p:sp>
        <p:nvSpPr>
          <p:cNvPr id="9" name="Rectangle 8"/>
          <p:cNvSpPr/>
          <p:nvPr/>
        </p:nvSpPr>
        <p:spPr>
          <a:xfrm>
            <a:off x="357158" y="557195"/>
            <a:ext cx="5286412" cy="2643206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2" name="final_5eb41d1097a7a7001362a1fc_748896">
            <a:hlinkClick r:id="" action="ppaction://media"/>
            <a:extLst>
              <a:ext uri="{FF2B5EF4-FFF2-40B4-BE49-F238E27FC236}">
                <a16:creationId xmlns:a16="http://schemas.microsoft.com/office/drawing/2014/main" id="{DE6AD9EE-9A05-45EE-A21F-1A464AFF4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1578" t="23992" r="21391" b="8599"/>
          <a:stretch/>
        </p:blipFill>
        <p:spPr>
          <a:xfrm>
            <a:off x="376207" y="569527"/>
            <a:ext cx="5261183" cy="2611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75A290-D336-4192-9EC2-347D5449F42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17447" r="1428" b="9847"/>
          <a:stretch/>
        </p:blipFill>
        <p:spPr>
          <a:xfrm>
            <a:off x="3590918" y="3226722"/>
            <a:ext cx="5195389" cy="2759752"/>
          </a:xfrm>
          <a:prstGeom prst="rect">
            <a:avLst/>
          </a:prstGeom>
        </p:spPr>
      </p:pic>
      <p:pic>
        <p:nvPicPr>
          <p:cNvPr id="20" name="ENKtZV9a">
            <a:hlinkClick r:id="" action="ppaction://media"/>
            <a:extLst>
              <a:ext uri="{FF2B5EF4-FFF2-40B4-BE49-F238E27FC236}">
                <a16:creationId xmlns:a16="http://schemas.microsoft.com/office/drawing/2014/main" id="{7DC7B43E-C33F-4F0B-8BD5-C87A5FF8B1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57708" t="33622" r="16737" b="20963"/>
          <a:stretch/>
        </p:blipFill>
        <p:spPr>
          <a:xfrm>
            <a:off x="3573323" y="3476127"/>
            <a:ext cx="2994013" cy="2531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3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8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B5FCDC-DCBF-490F-8A04-72E0997759DA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50F638-6916-4113-B6F9-63C38C5E6D92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980FC3-307B-4650-8E50-FE657156CB62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45FDC8-50DF-44C1-AC2B-D2A8501DC794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99267BBD-BA0A-4351-BD13-7084C86B5571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1CE853-FBE2-431A-ABC6-AB918FFA1D18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73BB83-A8C5-4C00-AF6D-2BF927B205C1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45ADE9-3518-4116-8BF9-EF119FB3B09D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0D6B24-5E40-48CC-9FBC-8693A1C54E61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Oval 4"/>
          <p:cNvSpPr/>
          <p:nvPr/>
        </p:nvSpPr>
        <p:spPr>
          <a:xfrm>
            <a:off x="1857356" y="714356"/>
            <a:ext cx="5500726" cy="5357850"/>
          </a:xfrm>
          <a:prstGeom prst="ellipse">
            <a:avLst/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2613" y="3935837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SMART</a:t>
            </a:r>
          </a:p>
        </p:txBody>
      </p:sp>
      <p:pic>
        <p:nvPicPr>
          <p:cNvPr id="13" name="Picture 12" descr="person-cutting-white-cloth-297339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29122" y="1071546"/>
            <a:ext cx="3357586" cy="4572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3714744" y="1214422"/>
            <a:ext cx="1785950" cy="2428892"/>
          </a:xfrm>
          <a:prstGeom prst="round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Flowchart: Merge 8"/>
          <p:cNvSpPr/>
          <p:nvPr/>
        </p:nvSpPr>
        <p:spPr>
          <a:xfrm>
            <a:off x="4000496" y="3643314"/>
            <a:ext cx="1214446" cy="214314"/>
          </a:xfrm>
          <a:prstGeom prst="flowChartMerge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/>
          <p:cNvSpPr txBox="1"/>
          <p:nvPr/>
        </p:nvSpPr>
        <p:spPr>
          <a:xfrm>
            <a:off x="2500298" y="6858000"/>
            <a:ext cx="435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Oferă clienților posibilitatea de a vedea produsul final pentru a-și putea da seama dacă este ceea ce își doresc cu adevărat.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AA8A2-7BB6-4DDE-9625-535D285E7D06}"/>
              </a:ext>
            </a:extLst>
          </p:cNvPr>
          <p:cNvSpPr txBox="1"/>
          <p:nvPr/>
        </p:nvSpPr>
        <p:spPr>
          <a:xfrm>
            <a:off x="4472695" y="3935837"/>
            <a:ext cx="2601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MIRROR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CDCB48-71EF-4CAA-B14E-CBF09838E0D1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E08580-2E75-4B09-8C35-77C23CE4D1E7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0EDE48-12E7-48CE-9924-C8153FE27A51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A5A3F8-D29F-49BA-873D-2ECE1A5B46BA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C3A2BE1A-4D04-44F6-83EC-3C55568AEFA5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CBB483-B6EC-412E-A000-7DDCE70374E9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4EE432-31A8-4090-A31A-94131FDC6BAA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3C1DE-8EA5-449E-A302-803A3768E452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D0DB33-EFA1-4BA0-97BD-E7382A3D97F0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Oval 4"/>
          <p:cNvSpPr/>
          <p:nvPr/>
        </p:nvSpPr>
        <p:spPr>
          <a:xfrm>
            <a:off x="1857356" y="714356"/>
            <a:ext cx="5500726" cy="5357850"/>
          </a:xfrm>
          <a:prstGeom prst="ellipse">
            <a:avLst/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00364" y="1571612"/>
            <a:ext cx="1071570" cy="1643074"/>
          </a:xfrm>
          <a:prstGeom prst="round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Flowchart: Merge 8"/>
          <p:cNvSpPr/>
          <p:nvPr/>
        </p:nvSpPr>
        <p:spPr>
          <a:xfrm>
            <a:off x="3143241" y="3214687"/>
            <a:ext cx="785818" cy="142876"/>
          </a:xfrm>
          <a:prstGeom prst="flowChartMerge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/>
          <p:cNvSpPr txBox="1"/>
          <p:nvPr/>
        </p:nvSpPr>
        <p:spPr>
          <a:xfrm>
            <a:off x="2500298" y="3857628"/>
            <a:ext cx="435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Oferă clienților posibilitatea de a vedea produsul final pentru a-și putea da seama dacă este ceea ce își doresc cu adevărat.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0D5D9-BABE-4959-9C86-6A6BF91524A5}"/>
              </a:ext>
            </a:extLst>
          </p:cNvPr>
          <p:cNvSpPr txBox="1"/>
          <p:nvPr/>
        </p:nvSpPr>
        <p:spPr>
          <a:xfrm>
            <a:off x="4250036" y="1566352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SMART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212A1-A400-4E22-A045-91B6435181D7}"/>
              </a:ext>
            </a:extLst>
          </p:cNvPr>
          <p:cNvSpPr txBox="1"/>
          <p:nvPr/>
        </p:nvSpPr>
        <p:spPr>
          <a:xfrm>
            <a:off x="4256022" y="2293603"/>
            <a:ext cx="2601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MIRROR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D7CA5A5-9A64-4747-8EA9-90ED276D0BBF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B9170-556B-4A1B-89FB-20313943564C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BBDF82-7BBF-4B77-AE28-87FF7FD8B7B5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09710B-7255-4573-9624-764B21BC5BD6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DC38A001-C6B8-4B44-B11B-E4BB81133F34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1EAA5-7289-497C-8C4F-60DCEBBC9F92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231E5E-7F3F-4F52-82A5-5106C1E93621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8F9FA-B0FC-43E1-AF49-8F4BC71CA88B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F73B4C-823E-4215-9F46-4348D75C8A53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Oval 4"/>
          <p:cNvSpPr/>
          <p:nvPr/>
        </p:nvSpPr>
        <p:spPr>
          <a:xfrm>
            <a:off x="1857356" y="714356"/>
            <a:ext cx="5500726" cy="5357850"/>
          </a:xfrm>
          <a:prstGeom prst="ellipse">
            <a:avLst/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cnc-machine-5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4" y="1785926"/>
            <a:ext cx="1928826" cy="19288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5072066" y="6858000"/>
            <a:ext cx="2357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Face realizabilă producția tiparelor unice rezultate în urma aplicației software.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8DDBF0-E209-4C20-8FD6-8EDE79607021}"/>
              </a:ext>
            </a:extLst>
          </p:cNvPr>
          <p:cNvSpPr txBox="1"/>
          <p:nvPr/>
        </p:nvSpPr>
        <p:spPr>
          <a:xfrm>
            <a:off x="2297262" y="4164820"/>
            <a:ext cx="2334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5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C.N.C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04F8A-BACB-4FFF-8A80-25BD00565E00}"/>
              </a:ext>
            </a:extLst>
          </p:cNvPr>
          <p:cNvSpPr txBox="1"/>
          <p:nvPr/>
        </p:nvSpPr>
        <p:spPr>
          <a:xfrm>
            <a:off x="4215462" y="4164030"/>
            <a:ext cx="281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5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PLOTTER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0FE4B079-F8CC-4F04-8929-6FF9C0717C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9340869"/>
                  </p:ext>
                </p:extLst>
              </p:nvPr>
            </p:nvGraphicFramePr>
            <p:xfrm>
              <a:off x="6875087" y="6941833"/>
              <a:ext cx="1197375" cy="1159563"/>
            </p:xfrm>
            <a:graphic>
              <a:graphicData uri="http://schemas.microsoft.com/office/powerpoint/2016/slidezoom">
                <pslz:sldZm>
                  <pslz:sldZmObj sldId="269" cId="0">
                    <pslz:zmPr id="{74513020-43CC-444D-BBDD-156465BA357D}" returnToParent="0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7375" cy="115956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FE4B079-F8CC-4F04-8929-6FF9C0717C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5087" y="6941833"/>
                <a:ext cx="1197375" cy="1159563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068CAAE3-924C-4A3B-B8BC-A5550910D1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5326" r="21578" b="4861"/>
          <a:stretch/>
        </p:blipFill>
        <p:spPr>
          <a:xfrm>
            <a:off x="-4455042" y="1327445"/>
            <a:ext cx="4097173" cy="4228820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F7A4584-9601-42FC-86B9-395A457A2F14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D9CA2-F51D-4578-86DC-8E1667699627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239FB0-7405-4B05-9C9F-09465E827A84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FB7C15-FF9B-4E7E-A0C4-62B21B6A8FBC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8DD66DB2-2303-4490-9290-7EB7E2B289B5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6156E1-8F6C-4D32-853A-2BC1FD1AC690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A2EA43-3DBC-4C62-82AA-C13FF7F592D2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2E3CC7-6D14-4B7B-AB3C-AC5E64E27858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D31A5-8762-4A1D-ADB7-860F7D2755B4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Oval 4"/>
          <p:cNvSpPr/>
          <p:nvPr/>
        </p:nvSpPr>
        <p:spPr>
          <a:xfrm>
            <a:off x="1857356" y="714356"/>
            <a:ext cx="5500726" cy="5357850"/>
          </a:xfrm>
          <a:prstGeom prst="ellipse">
            <a:avLst/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9190" y="2857496"/>
            <a:ext cx="233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C.N.C</a:t>
            </a:r>
          </a:p>
        </p:txBody>
      </p:sp>
      <p:pic>
        <p:nvPicPr>
          <p:cNvPr id="7" name="Picture 6" descr="cnc-machine-5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6" y="1285860"/>
            <a:ext cx="1507718" cy="1500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4929190" y="4000504"/>
            <a:ext cx="2357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Face realizabilă producția tiparelor unice rezultate în urma aplicației software.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9190" y="3357562"/>
            <a:ext cx="241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PLOTTER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BBF0CB1-A497-4AF6-9E70-B2D05047FA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0832648"/>
                  </p:ext>
                </p:extLst>
              </p:nvPr>
            </p:nvGraphicFramePr>
            <p:xfrm>
              <a:off x="6875087" y="5305540"/>
              <a:ext cx="1197375" cy="1159563"/>
            </p:xfrm>
            <a:graphic>
              <a:graphicData uri="http://schemas.microsoft.com/office/powerpoint/2016/slidezoom">
                <pslz:sldZm>
                  <pslz:sldZmObj sldId="269" cId="0">
                    <pslz:zmPr id="{74513020-43CC-444D-BBDD-156465BA357D}" returnToParent="0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7375" cy="115956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BBF0CB1-A497-4AF6-9E70-B2D05047FA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5087" y="5305540"/>
                <a:ext cx="1197375" cy="1159563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3850487-FF80-4B6C-A264-65F173CE11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5326" r="21578" b="4861"/>
          <a:stretch/>
        </p:blipFill>
        <p:spPr>
          <a:xfrm>
            <a:off x="555108" y="1327445"/>
            <a:ext cx="4097173" cy="4228820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12FACC0-0186-4EE9-9DB5-EE0E281E3A16}"/>
              </a:ext>
            </a:extLst>
          </p:cNvPr>
          <p:cNvSpPr/>
          <p:nvPr/>
        </p:nvSpPr>
        <p:spPr>
          <a:xfrm rot="871447">
            <a:off x="-2293866" y="-2073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C6B05B-AA3B-453F-B15F-5D8C14BD915C}"/>
              </a:ext>
            </a:extLst>
          </p:cNvPr>
          <p:cNvSpPr/>
          <p:nvPr/>
        </p:nvSpPr>
        <p:spPr>
          <a:xfrm rot="20271363">
            <a:off x="347738" y="-374977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D7F8B0-AFC2-4CAB-B301-099649C6D23F}"/>
              </a:ext>
            </a:extLst>
          </p:cNvPr>
          <p:cNvSpPr/>
          <p:nvPr/>
        </p:nvSpPr>
        <p:spPr>
          <a:xfrm rot="20102171">
            <a:off x="7873664" y="-11622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3737D3-7F6A-470B-8A22-F82DC3BDDC23}"/>
              </a:ext>
            </a:extLst>
          </p:cNvPr>
          <p:cNvSpPr/>
          <p:nvPr/>
        </p:nvSpPr>
        <p:spPr>
          <a:xfrm rot="871447">
            <a:off x="6072936" y="-5924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D9ADA6B-6258-4D0B-8455-BBEAF7F59B82}"/>
              </a:ext>
            </a:extLst>
          </p:cNvPr>
          <p:cNvSpPr/>
          <p:nvPr/>
        </p:nvSpPr>
        <p:spPr>
          <a:xfrm rot="1456086">
            <a:off x="3474622" y="-6009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4AB7B0-ED54-4778-BC92-1249F4F4C671}"/>
              </a:ext>
            </a:extLst>
          </p:cNvPr>
          <p:cNvSpPr/>
          <p:nvPr/>
        </p:nvSpPr>
        <p:spPr>
          <a:xfrm rot="16653689">
            <a:off x="5558159" y="-48902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FFCE63-9DD6-4912-BCE6-78028B976E13}"/>
              </a:ext>
            </a:extLst>
          </p:cNvPr>
          <p:cNvSpPr/>
          <p:nvPr/>
        </p:nvSpPr>
        <p:spPr>
          <a:xfrm rot="18237226">
            <a:off x="8479541" y="-39209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9728FE-B1F5-4BBE-A0B5-9421721DDCC5}"/>
              </a:ext>
            </a:extLst>
          </p:cNvPr>
          <p:cNvSpPr/>
          <p:nvPr/>
        </p:nvSpPr>
        <p:spPr>
          <a:xfrm rot="7595700">
            <a:off x="-579683" y="23446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10051D-5C73-439D-8746-60FF171873EB}"/>
              </a:ext>
            </a:extLst>
          </p:cNvPr>
          <p:cNvSpPr/>
          <p:nvPr/>
        </p:nvSpPr>
        <p:spPr>
          <a:xfrm rot="5880274">
            <a:off x="2850643" y="33683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F69B71-7973-4AA3-9957-3453DDD5C2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" t="9939" r="12216" b="4276"/>
          <a:stretch/>
        </p:blipFill>
        <p:spPr>
          <a:xfrm>
            <a:off x="5936684" y="3124216"/>
            <a:ext cx="2965312" cy="34950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3C9F85-664C-454C-AAF9-88B6E8B847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8" t="13416" r="27968" b="8545"/>
          <a:stretch/>
        </p:blipFill>
        <p:spPr>
          <a:xfrm>
            <a:off x="4113461" y="391061"/>
            <a:ext cx="1157005" cy="25838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92F6B4-EECD-450C-BF20-E0DE19B766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13829" r="12132" b="1864"/>
          <a:stretch/>
        </p:blipFill>
        <p:spPr>
          <a:xfrm>
            <a:off x="5357054" y="391061"/>
            <a:ext cx="1751841" cy="25809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D91511-872C-4865-BE9A-94CB6AEFBD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17898" r="5099" b="4488"/>
          <a:stretch/>
        </p:blipFill>
        <p:spPr>
          <a:xfrm>
            <a:off x="200778" y="3139879"/>
            <a:ext cx="5589012" cy="34950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B55F6FA-1158-448A-9728-C52A82BC7F0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5" t="7344" r="5790"/>
          <a:stretch/>
        </p:blipFill>
        <p:spPr>
          <a:xfrm>
            <a:off x="7174640" y="394579"/>
            <a:ext cx="1728828" cy="2577422"/>
          </a:xfrm>
          <a:prstGeom prst="rect">
            <a:avLst/>
          </a:prstGeom>
        </p:spPr>
      </p:pic>
      <p:pic>
        <p:nvPicPr>
          <p:cNvPr id="35" name="cap-200508_6gjS7xTZ_oe1E">
            <a:hlinkClick r:id="" action="ppaction://media"/>
            <a:extLst>
              <a:ext uri="{FF2B5EF4-FFF2-40B4-BE49-F238E27FC236}">
                <a16:creationId xmlns:a16="http://schemas.microsoft.com/office/drawing/2014/main" id="{89AF08AC-C76D-4EF7-AF48-D2E71A39D0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60"/>
                </p14:media>
              </p:ext>
            </p:extLst>
          </p:nvPr>
        </p:nvPicPr>
        <p:blipFill rotWithShape="1">
          <a:blip r:embed="rId9"/>
          <a:srcRect l="62866" t="53620" r="22203" b="31319"/>
          <a:stretch>
            <a:fillRect/>
          </a:stretch>
        </p:blipFill>
        <p:spPr>
          <a:xfrm>
            <a:off x="115955" y="391061"/>
            <a:ext cx="3931761" cy="258094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46" y="-142900"/>
            <a:ext cx="9599515" cy="7143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8662" y="3000372"/>
            <a:ext cx="80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C.N.C  T A I L O R I N G  P A T T E R 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984" y="3000372"/>
            <a:ext cx="6143668" cy="6429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7C3FAA1-8DA2-4868-B057-7EE3EFEAE8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507184"/>
                  </p:ext>
                </p:extLst>
              </p:nvPr>
            </p:nvGraphicFramePr>
            <p:xfrm>
              <a:off x="1205367" y="5559968"/>
              <a:ext cx="1000132" cy="461320"/>
            </p:xfrm>
            <a:graphic>
              <a:graphicData uri="http://schemas.microsoft.com/office/powerpoint/2016/slidezoom">
                <pslz:sldZm>
                  <pslz:sldZmObj sldId="281" cId="0">
                    <pslz:zmPr id="{CA7CA93B-603C-42DD-8878-24243F097B2C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0132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7C3FAA1-8DA2-4868-B057-7EE3EFEAE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67" y="5559968"/>
                <a:ext cx="1000132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DA6F6EEA-5A11-4010-8FB3-9A1FBF4E8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1346360"/>
                  </p:ext>
                </p:extLst>
              </p:nvPr>
            </p:nvGraphicFramePr>
            <p:xfrm>
              <a:off x="6814165" y="5551016"/>
              <a:ext cx="1124468" cy="461320"/>
            </p:xfrm>
            <a:graphic>
              <a:graphicData uri="http://schemas.microsoft.com/office/powerpoint/2016/slidezoom">
                <pslz:sldZm>
                  <pslz:sldZmObj sldId="272" cId="0">
                    <pslz:zmPr id="{AC8CB41B-0D4A-4384-BA8B-79734927B5F0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468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A6F6EEA-5A11-4010-8FB3-9A1FBF4E8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4165" y="5551016"/>
                <a:ext cx="1124468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2A4BF288-AFB7-42BB-BD2A-7B05FF2E75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231062"/>
                  </p:ext>
                </p:extLst>
              </p:nvPr>
            </p:nvGraphicFramePr>
            <p:xfrm>
              <a:off x="3994407" y="5559968"/>
              <a:ext cx="1159811" cy="461320"/>
            </p:xfrm>
            <a:graphic>
              <a:graphicData uri="http://schemas.microsoft.com/office/powerpoint/2016/slidezoom">
                <pslz:sldZm>
                  <pslz:sldZmObj sldId="264" cId="0">
                    <pslz:zmPr id="{9B112CBC-34A9-410C-9EC6-B6927B9AA1EE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9811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4BF288-AFB7-42BB-BD2A-7B05FF2E7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407" y="5559968"/>
                <a:ext cx="1159811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5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46" y="-142900"/>
            <a:ext cx="9599515" cy="7143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8662" y="3000372"/>
            <a:ext cx="80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C.N.C  T A I L O R I N G  P A T T E R 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984" y="3000372"/>
            <a:ext cx="6143668" cy="6429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7C3FAA1-8DA2-4868-B057-7EE3EFEAE8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0145286"/>
                  </p:ext>
                </p:extLst>
              </p:nvPr>
            </p:nvGraphicFramePr>
            <p:xfrm>
              <a:off x="1205367" y="5559968"/>
              <a:ext cx="1000132" cy="461320"/>
            </p:xfrm>
            <a:graphic>
              <a:graphicData uri="http://schemas.microsoft.com/office/powerpoint/2016/slidezoom">
                <pslz:sldZm>
                  <pslz:sldZmObj sldId="281" cId="0">
                    <pslz:zmPr id="{CA7CA93B-603C-42DD-8878-24243F097B2C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0132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7C3FAA1-8DA2-4868-B057-7EE3EFEAE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67" y="5559968"/>
                <a:ext cx="1000132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DA6F6EEA-5A11-4010-8FB3-9A1FBF4E8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3376631"/>
                  </p:ext>
                </p:extLst>
              </p:nvPr>
            </p:nvGraphicFramePr>
            <p:xfrm>
              <a:off x="6814165" y="5551016"/>
              <a:ext cx="1124468" cy="461320"/>
            </p:xfrm>
            <a:graphic>
              <a:graphicData uri="http://schemas.microsoft.com/office/powerpoint/2016/slidezoom">
                <pslz:sldZm>
                  <pslz:sldZmObj sldId="272" cId="0">
                    <pslz:zmPr id="{AC8CB41B-0D4A-4384-BA8B-79734927B5F0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468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A6F6EEA-5A11-4010-8FB3-9A1FBF4E8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4165" y="5551016"/>
                <a:ext cx="1124468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52F7A7E9-AD76-4A70-9AA4-24E3F615DD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777524"/>
                  </p:ext>
                </p:extLst>
              </p:nvPr>
            </p:nvGraphicFramePr>
            <p:xfrm>
              <a:off x="3994407" y="5559968"/>
              <a:ext cx="1159811" cy="461320"/>
            </p:xfrm>
            <a:graphic>
              <a:graphicData uri="http://schemas.microsoft.com/office/powerpoint/2016/slidezoom">
                <pslz:sldZm>
                  <pslz:sldZmObj sldId="264" cId="0">
                    <pslz:zmPr id="{9B112CBC-34A9-410C-9EC6-B6927B9AA1EE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9811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2F7A7E9-AD76-4A70-9AA4-24E3F615DD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407" y="5559968"/>
                <a:ext cx="1159811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B177CF-0565-4D91-BD2E-AE96B9914630}"/>
              </a:ext>
            </a:extLst>
          </p:cNvPr>
          <p:cNvSpPr txBox="1"/>
          <p:nvPr/>
        </p:nvSpPr>
        <p:spPr>
          <a:xfrm>
            <a:off x="539552" y="12503021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COORDONATOR ȘTIINȚIFIC</a:t>
            </a:r>
          </a:p>
          <a:p>
            <a:r>
              <a:rPr lang="ro-R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Conf.  Dr. Gramatovici Radu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17E5AD-D7A2-46F9-938B-9BD7976D4B32}"/>
              </a:ext>
            </a:extLst>
          </p:cNvPr>
          <p:cNvSpPr txBox="1"/>
          <p:nvPr/>
        </p:nvSpPr>
        <p:spPr>
          <a:xfrm>
            <a:off x="6156176" y="12503021"/>
            <a:ext cx="259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ABSOLVETN</a:t>
            </a:r>
          </a:p>
          <a:p>
            <a:pPr algn="r"/>
            <a:r>
              <a:rPr lang="ro-R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Codreșanu George Cristian</a:t>
            </a:r>
          </a:p>
          <a:p>
            <a:endParaRPr lang="ro-R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F1FF66-4D5A-4579-82EF-D9BC40C94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8" y="-636474"/>
            <a:ext cx="2592289" cy="48806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8F7B9CE-5735-400F-ABE6-F7DA2AEE8236}"/>
              </a:ext>
            </a:extLst>
          </p:cNvPr>
          <p:cNvGrpSpPr/>
          <p:nvPr/>
        </p:nvGrpSpPr>
        <p:grpSpPr>
          <a:xfrm>
            <a:off x="5868144" y="-1068997"/>
            <a:ext cx="3604312" cy="765565"/>
            <a:chOff x="227211" y="2399665"/>
            <a:chExt cx="9336489" cy="198309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7961044-2DB4-4C2C-9293-DB6158F4F43B}"/>
                </a:ext>
              </a:extLst>
            </p:cNvPr>
            <p:cNvSpPr/>
            <p:nvPr/>
          </p:nvSpPr>
          <p:spPr>
            <a:xfrm>
              <a:off x="227211" y="2548184"/>
              <a:ext cx="1218023" cy="1834574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BB78B1-4FC5-48F3-8568-28D4D331CBB2}"/>
                </a:ext>
              </a:extLst>
            </p:cNvPr>
            <p:cNvSpPr/>
            <p:nvPr/>
          </p:nvSpPr>
          <p:spPr>
            <a:xfrm>
              <a:off x="755576" y="2848767"/>
              <a:ext cx="864096" cy="1301493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A55DAF-85B4-41A0-8719-666D5A0C3648}"/>
                </a:ext>
              </a:extLst>
            </p:cNvPr>
            <p:cNvSpPr/>
            <p:nvPr/>
          </p:nvSpPr>
          <p:spPr>
            <a:xfrm>
              <a:off x="1145639" y="2996952"/>
              <a:ext cx="599189" cy="902493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778E7A-3D63-4D2E-8CDD-DD2FD6849C4A}"/>
                </a:ext>
              </a:extLst>
            </p:cNvPr>
            <p:cNvSpPr/>
            <p:nvPr/>
          </p:nvSpPr>
          <p:spPr>
            <a:xfrm>
              <a:off x="1410546" y="3145138"/>
              <a:ext cx="424751" cy="639756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338B66-0EFC-4279-B8F1-38D6CBD5206A}"/>
                </a:ext>
              </a:extLst>
            </p:cNvPr>
            <p:cNvSpPr/>
            <p:nvPr/>
          </p:nvSpPr>
          <p:spPr>
            <a:xfrm>
              <a:off x="1648045" y="3251111"/>
              <a:ext cx="284035" cy="427810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B38158B-090D-4F51-BF13-20F12E0F3C07}"/>
                </a:ext>
              </a:extLst>
            </p:cNvPr>
            <p:cNvCxnSpPr/>
            <p:nvPr/>
          </p:nvCxnSpPr>
          <p:spPr>
            <a:xfrm>
              <a:off x="1619672" y="4382758"/>
              <a:ext cx="7297117" cy="0"/>
            </a:xfrm>
            <a:prstGeom prst="line">
              <a:avLst/>
            </a:prstGeom>
            <a:ln w="28575">
              <a:solidFill>
                <a:schemeClr val="tx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976872-6A10-47DB-A092-218BC872155B}"/>
                </a:ext>
              </a:extLst>
            </p:cNvPr>
            <p:cNvCxnSpPr>
              <a:cxnSpLocks/>
            </p:cNvCxnSpPr>
            <p:nvPr/>
          </p:nvCxnSpPr>
          <p:spPr>
            <a:xfrm>
              <a:off x="227211" y="2399665"/>
              <a:ext cx="8689578" cy="0"/>
            </a:xfrm>
            <a:prstGeom prst="line">
              <a:avLst/>
            </a:prstGeom>
            <a:ln w="28575">
              <a:solidFill>
                <a:schemeClr val="tx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9FA848-3EA0-4072-A3F9-8F702EF7410B}"/>
                </a:ext>
              </a:extLst>
            </p:cNvPr>
            <p:cNvSpPr txBox="1"/>
            <p:nvPr/>
          </p:nvSpPr>
          <p:spPr>
            <a:xfrm>
              <a:off x="2475672" y="2673050"/>
              <a:ext cx="7088028" cy="1594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0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FACULTATEA DE </a:t>
              </a:r>
            </a:p>
            <a:p>
              <a:r>
                <a:rPr lang="ro-RO" sz="12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   MATEMATICĂ</a:t>
              </a:r>
            </a:p>
            <a:p>
              <a:r>
                <a:rPr lang="ro-RO" sz="12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    </a:t>
              </a:r>
              <a:r>
                <a:rPr lang="ro-RO" sz="10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ȘI</a:t>
              </a:r>
              <a:r>
                <a:rPr lang="ro-RO" sz="12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INFORMATICĂ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0A4C7F8-9541-4E80-A2B0-6FBEF77A6915}"/>
              </a:ext>
            </a:extLst>
          </p:cNvPr>
          <p:cNvSpPr/>
          <p:nvPr/>
        </p:nvSpPr>
        <p:spPr>
          <a:xfrm rot="871447">
            <a:off x="-2293866" y="-2073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4D3B18-8F9B-45F5-B1F2-0C1030C791B9}"/>
              </a:ext>
            </a:extLst>
          </p:cNvPr>
          <p:cNvSpPr/>
          <p:nvPr/>
        </p:nvSpPr>
        <p:spPr>
          <a:xfrm rot="20271363">
            <a:off x="347738" y="-374977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11A6F0-EBF5-446F-933A-DE79410CA851}"/>
              </a:ext>
            </a:extLst>
          </p:cNvPr>
          <p:cNvSpPr/>
          <p:nvPr/>
        </p:nvSpPr>
        <p:spPr>
          <a:xfrm rot="20102171">
            <a:off x="7873664" y="-11622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C6876D-3B19-42E2-A20D-BCE473A0CC76}"/>
              </a:ext>
            </a:extLst>
          </p:cNvPr>
          <p:cNvSpPr/>
          <p:nvPr/>
        </p:nvSpPr>
        <p:spPr>
          <a:xfrm rot="871447">
            <a:off x="6072936" y="-5924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F7747687-C57A-4C86-BECA-AF086DF02678}"/>
              </a:ext>
            </a:extLst>
          </p:cNvPr>
          <p:cNvSpPr/>
          <p:nvPr/>
        </p:nvSpPr>
        <p:spPr>
          <a:xfrm rot="1456086">
            <a:off x="3474622" y="-6009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7971A-9974-41C0-91FF-061888F2E63E}"/>
              </a:ext>
            </a:extLst>
          </p:cNvPr>
          <p:cNvSpPr/>
          <p:nvPr/>
        </p:nvSpPr>
        <p:spPr>
          <a:xfrm rot="16653689">
            <a:off x="5558159" y="-48902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1BE33A-6C3B-4071-9FEC-74E4D4E4DE61}"/>
              </a:ext>
            </a:extLst>
          </p:cNvPr>
          <p:cNvSpPr/>
          <p:nvPr/>
        </p:nvSpPr>
        <p:spPr>
          <a:xfrm rot="18237226">
            <a:off x="8479541" y="-39209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C145E5-E8EE-4374-88F9-4AD521E00188}"/>
              </a:ext>
            </a:extLst>
          </p:cNvPr>
          <p:cNvSpPr/>
          <p:nvPr/>
        </p:nvSpPr>
        <p:spPr>
          <a:xfrm rot="7595700">
            <a:off x="-579683" y="23446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F85667-62CE-414F-8603-5C317D2107F9}"/>
              </a:ext>
            </a:extLst>
          </p:cNvPr>
          <p:cNvSpPr/>
          <p:nvPr/>
        </p:nvSpPr>
        <p:spPr>
          <a:xfrm rot="5880274">
            <a:off x="2850643" y="33683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7D6D78-5536-4F03-BD48-E807E8D4B47F}"/>
              </a:ext>
            </a:extLst>
          </p:cNvPr>
          <p:cNvSpPr txBox="1"/>
          <p:nvPr/>
        </p:nvSpPr>
        <p:spPr>
          <a:xfrm rot="16200000">
            <a:off x="-570201" y="946382"/>
            <a:ext cx="2643206" cy="76944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BENEFITS</a:t>
            </a:r>
          </a:p>
        </p:txBody>
      </p:sp>
      <p:pic>
        <p:nvPicPr>
          <p:cNvPr id="19" name="Picture 18" descr="Untitle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6" y="214290"/>
            <a:ext cx="3000396" cy="3000396"/>
          </a:xfrm>
          <a:prstGeom prst="diamond">
            <a:avLst/>
          </a:prstGeom>
        </p:spPr>
      </p:pic>
      <p:pic>
        <p:nvPicPr>
          <p:cNvPr id="20" name="Picture 19" descr="watch-story-co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928802"/>
            <a:ext cx="3000396" cy="3000396"/>
          </a:xfrm>
          <a:prstGeom prst="diamond">
            <a:avLst/>
          </a:prstGeom>
        </p:spPr>
      </p:pic>
      <p:pic>
        <p:nvPicPr>
          <p:cNvPr id="21" name="Picture 20" descr="SUITS-TIT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3643314"/>
            <a:ext cx="3000396" cy="3000396"/>
          </a:xfrm>
          <a:prstGeom prst="diamond">
            <a:avLst/>
          </a:prstGeom>
        </p:spPr>
      </p:pic>
      <p:sp>
        <p:nvSpPr>
          <p:cNvPr id="16" name="Diamond 15"/>
          <p:cNvSpPr/>
          <p:nvPr/>
        </p:nvSpPr>
        <p:spPr>
          <a:xfrm>
            <a:off x="3286092" y="3643302"/>
            <a:ext cx="3000420" cy="3000420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22" name="Picture 21" descr="patternmaking-paper23-e138550965295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968" y="1902543"/>
            <a:ext cx="3000396" cy="3000396"/>
          </a:xfrm>
          <a:prstGeom prst="diamond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8" name="Diamond 17"/>
          <p:cNvSpPr/>
          <p:nvPr/>
        </p:nvSpPr>
        <p:spPr>
          <a:xfrm>
            <a:off x="1571552" y="1928766"/>
            <a:ext cx="3000420" cy="3000420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72660" y="2500306"/>
            <a:ext cx="3500462" cy="1588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572660" y="2000240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BIBLIOTECĂ DE TIPARE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86908" y="257174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  <a:cs typeface="Segoe UI Light" pitchFamily="34" charset="0"/>
              </a:rPr>
              <a:t>Software-ul conține o biblioteca de tipare diversificată și oferă posibilitatea de a adăuga tipare noi</a:t>
            </a:r>
          </a:p>
        </p:txBody>
      </p:sp>
      <p:sp>
        <p:nvSpPr>
          <p:cNvPr id="17" name="Diamond 16"/>
          <p:cNvSpPr/>
          <p:nvPr/>
        </p:nvSpPr>
        <p:spPr>
          <a:xfrm>
            <a:off x="4968956" y="1902543"/>
            <a:ext cx="3000420" cy="3000420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D86B90C7-042B-432A-9369-688BC20B6B13}"/>
              </a:ext>
            </a:extLst>
          </p:cNvPr>
          <p:cNvSpPr/>
          <p:nvPr/>
        </p:nvSpPr>
        <p:spPr>
          <a:xfrm>
            <a:off x="3285092" y="221371"/>
            <a:ext cx="3000420" cy="3000420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mond 18">
            <a:extLst>
              <a:ext uri="{FF2B5EF4-FFF2-40B4-BE49-F238E27FC236}">
                <a16:creationId xmlns:a16="http://schemas.microsoft.com/office/drawing/2014/main" id="{975EAC22-C3E8-47F6-9971-104BEA4B3180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22601" y="793982"/>
            <a:ext cx="2643206" cy="76944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BENEFITS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143504" y="2500306"/>
            <a:ext cx="3500462" cy="1588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Untitled2.png">
            <a:extLst>
              <a:ext uri="{FF2B5EF4-FFF2-40B4-BE49-F238E27FC236}">
                <a16:creationId xmlns:a16="http://schemas.microsoft.com/office/drawing/2014/main" id="{C2560738-79B1-4B18-9DB5-B39C2073D8B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5715" y="1205335"/>
            <a:ext cx="2000263" cy="2000264"/>
          </a:xfrm>
          <a:prstGeom prst="diamond">
            <a:avLst/>
          </a:prstGeom>
        </p:spPr>
      </p:pic>
      <p:pic>
        <p:nvPicPr>
          <p:cNvPr id="43" name="Picture 42" descr="watch-story-cover.jpg">
            <a:extLst>
              <a:ext uri="{FF2B5EF4-FFF2-40B4-BE49-F238E27FC236}">
                <a16:creationId xmlns:a16="http://schemas.microsoft.com/office/drawing/2014/main" id="{129503F7-2884-4A2A-AB7C-190E4778BA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145" y="2276905"/>
            <a:ext cx="2000264" cy="2000264"/>
          </a:xfrm>
          <a:prstGeom prst="diamond">
            <a:avLst/>
          </a:prstGeom>
        </p:spPr>
      </p:pic>
      <p:pic>
        <p:nvPicPr>
          <p:cNvPr id="44" name="Picture 43" descr="SUITS-TITLE.jpg">
            <a:extLst>
              <a:ext uri="{FF2B5EF4-FFF2-40B4-BE49-F238E27FC236}">
                <a16:creationId xmlns:a16="http://schemas.microsoft.com/office/drawing/2014/main" id="{83A04B77-2B63-4E74-9C10-16EB6ABF5B2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5715" y="3348475"/>
            <a:ext cx="2000264" cy="2000264"/>
          </a:xfrm>
          <a:prstGeom prst="diamond">
            <a:avLst/>
          </a:prstGeom>
        </p:spPr>
      </p:pic>
      <p:pic>
        <p:nvPicPr>
          <p:cNvPr id="45" name="Picture 44" descr="patternmaking-paper23-e1385509652958.jpg">
            <a:extLst>
              <a:ext uri="{FF2B5EF4-FFF2-40B4-BE49-F238E27FC236}">
                <a16:creationId xmlns:a16="http://schemas.microsoft.com/office/drawing/2014/main" id="{0DD9AE21-A1A3-451C-ACE1-82F1D89B0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83228" y="2382688"/>
            <a:ext cx="2000264" cy="2000264"/>
          </a:xfrm>
          <a:prstGeom prst="diamond">
            <a:avLst/>
          </a:prstGeom>
        </p:spPr>
      </p:pic>
      <p:sp>
        <p:nvSpPr>
          <p:cNvPr id="46" name="Diamond 45">
            <a:extLst>
              <a:ext uri="{FF2B5EF4-FFF2-40B4-BE49-F238E27FC236}">
                <a16:creationId xmlns:a16="http://schemas.microsoft.com/office/drawing/2014/main" id="{FFDF9D6D-857F-4141-B8BC-A00A45B63D10}"/>
              </a:ext>
            </a:extLst>
          </p:cNvPr>
          <p:cNvSpPr/>
          <p:nvPr/>
        </p:nvSpPr>
        <p:spPr>
          <a:xfrm>
            <a:off x="855644" y="2266405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0FFB4F47-30ED-47AF-AAC8-15E8A52D23C8}"/>
              </a:ext>
            </a:extLst>
          </p:cNvPr>
          <p:cNvSpPr/>
          <p:nvPr/>
        </p:nvSpPr>
        <p:spPr>
          <a:xfrm>
            <a:off x="1925715" y="3348475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F3DEC1C0-BF74-479A-B7B3-AF87437D7B0D}"/>
              </a:ext>
            </a:extLst>
          </p:cNvPr>
          <p:cNvSpPr/>
          <p:nvPr/>
        </p:nvSpPr>
        <p:spPr>
          <a:xfrm>
            <a:off x="1913105" y="1205335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8C8B-B46B-44D0-B9B0-B8752E4BD686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217EAE-2C3E-426F-B9C8-EDE65C48FC2C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FE1FB-2A1E-4E28-A4F4-6F8028581D6D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4BC85-047B-43A2-B64F-5AB13C9C2168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46A65D-6649-465D-A595-83406561BA7F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A47A29-FA74-4981-A839-FB78752F63B8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7B32C8-1C45-4131-97C7-6E53B81B6B76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1CDEFC-2CC2-4570-A5A3-FA26D67BA0C8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TextBox 26"/>
          <p:cNvSpPr txBox="1"/>
          <p:nvPr/>
        </p:nvSpPr>
        <p:spPr>
          <a:xfrm>
            <a:off x="4857752" y="257174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  <a:cs typeface="Segoe UI Light" pitchFamily="34" charset="0"/>
              </a:rPr>
              <a:t>Software-ul conține o biblioteca de tipare diversificată și oferă posibilitatea de a adăuga noi tipare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43504" y="2000240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BIBLIOTECĂ DE TIPARE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421A5A-74A4-47D3-B1E4-7B629A4A7ABC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B2AED4-B0CB-47D0-A36D-89F6C8841F75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8C5641-5907-493E-890B-3D6A9A16C372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F9CF54-15BE-47D4-B98D-61FB02FC0199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0AE09070-A44F-4F93-B4E5-43905573D5A3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DA7715-3ED2-41F7-817A-9553F4360F8B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238A4-C117-41E5-BFC6-0AA6008F088E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37F420-FBA3-4C43-A47A-DDE3AC61287B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B5BEC4-91DA-4F55-BC36-F291104D77E8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43504" y="2500306"/>
            <a:ext cx="3500462" cy="1588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00628" y="2000240"/>
            <a:ext cx="371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ECONOMIE DE MATERIALE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57752" y="2571744"/>
            <a:ext cx="3786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  <a:cs typeface="Segoe UI Light" pitchFamily="34" charset="0"/>
              </a:rPr>
              <a:t>Nu va mai fi necesară utilizarea materialelor auxiliare pentru aducerea ținutei la forma cât mai fidela a </a:t>
            </a:r>
          </a:p>
          <a:p>
            <a:pPr algn="r"/>
            <a:r>
              <a:rPr lang="ro-RO" sz="16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  <a:cs typeface="Segoe UI Light" pitchFamily="34" charset="0"/>
              </a:rPr>
              <a:t>corpului clientului</a:t>
            </a:r>
          </a:p>
        </p:txBody>
      </p:sp>
      <p:pic>
        <p:nvPicPr>
          <p:cNvPr id="30" name="Picture 29" descr="Untitled2.png">
            <a:extLst>
              <a:ext uri="{FF2B5EF4-FFF2-40B4-BE49-F238E27FC236}">
                <a16:creationId xmlns:a16="http://schemas.microsoft.com/office/drawing/2014/main" id="{D6CE0864-147D-4668-88C6-D5D50558EB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80658" y="1571612"/>
            <a:ext cx="2000263" cy="2000264"/>
          </a:xfrm>
          <a:prstGeom prst="diamond">
            <a:avLst/>
          </a:prstGeom>
        </p:spPr>
      </p:pic>
      <p:pic>
        <p:nvPicPr>
          <p:cNvPr id="39" name="Picture 38" descr="watch-story-cover.jpg">
            <a:extLst>
              <a:ext uri="{FF2B5EF4-FFF2-40B4-BE49-F238E27FC236}">
                <a16:creationId xmlns:a16="http://schemas.microsoft.com/office/drawing/2014/main" id="{51B8D82C-09F8-4C6B-B8A0-38ECC98826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24" y="2285992"/>
            <a:ext cx="2000264" cy="2000264"/>
          </a:xfrm>
          <a:prstGeom prst="diamond">
            <a:avLst/>
          </a:prstGeom>
        </p:spPr>
      </p:pic>
      <p:pic>
        <p:nvPicPr>
          <p:cNvPr id="40" name="Picture 39" descr="SUITS-TITLE.jpg">
            <a:extLst>
              <a:ext uri="{FF2B5EF4-FFF2-40B4-BE49-F238E27FC236}">
                <a16:creationId xmlns:a16="http://schemas.microsoft.com/office/drawing/2014/main" id="{06C64EE2-7970-4806-8074-FD0C950E337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8794" y="3357562"/>
            <a:ext cx="2000264" cy="2000264"/>
          </a:xfrm>
          <a:prstGeom prst="diamond">
            <a:avLst/>
          </a:prstGeom>
        </p:spPr>
      </p:pic>
      <p:pic>
        <p:nvPicPr>
          <p:cNvPr id="41" name="Picture 40" descr="patternmaking-paper23-e1385509652958.jpg">
            <a:extLst>
              <a:ext uri="{FF2B5EF4-FFF2-40B4-BE49-F238E27FC236}">
                <a16:creationId xmlns:a16="http://schemas.microsoft.com/office/drawing/2014/main" id="{F8A6FF7C-BE53-4F68-B690-CAC2FD7D9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223" y="2275492"/>
            <a:ext cx="2000264" cy="2000264"/>
          </a:xfrm>
          <a:prstGeom prst="diamond">
            <a:avLst/>
          </a:prstGeom>
        </p:spPr>
      </p:pic>
      <p:sp>
        <p:nvSpPr>
          <p:cNvPr id="42" name="Diamond 41">
            <a:extLst>
              <a:ext uri="{FF2B5EF4-FFF2-40B4-BE49-F238E27FC236}">
                <a16:creationId xmlns:a16="http://schemas.microsoft.com/office/drawing/2014/main" id="{51C09F32-21B2-4B8A-B72C-6ACB1D9A2AB1}"/>
              </a:ext>
            </a:extLst>
          </p:cNvPr>
          <p:cNvSpPr/>
          <p:nvPr/>
        </p:nvSpPr>
        <p:spPr>
          <a:xfrm>
            <a:off x="857224" y="2275492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8529A122-E2CF-43A7-A231-BF860DCCDDA9}"/>
              </a:ext>
            </a:extLst>
          </p:cNvPr>
          <p:cNvSpPr/>
          <p:nvPr/>
        </p:nvSpPr>
        <p:spPr>
          <a:xfrm>
            <a:off x="1933365" y="3357562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BFD65CDD-D4ED-425C-AD1C-10873D17BBF3}"/>
              </a:ext>
            </a:extLst>
          </p:cNvPr>
          <p:cNvSpPr/>
          <p:nvPr/>
        </p:nvSpPr>
        <p:spPr>
          <a:xfrm>
            <a:off x="2982082" y="2266405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47CB8-07B9-43D3-80A8-93FA20746D87}"/>
              </a:ext>
            </a:extLst>
          </p:cNvPr>
          <p:cNvSpPr txBox="1"/>
          <p:nvPr/>
        </p:nvSpPr>
        <p:spPr>
          <a:xfrm rot="16200000">
            <a:off x="-722601" y="793982"/>
            <a:ext cx="2643206" cy="76944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BENEFITS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ADDB70-B0B0-42B6-9B5D-0CCAF6C2C31C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E4E92F-BD90-4AAD-B06E-561E49BF851E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C06DC-471E-47DE-879C-9F677CA5E2C2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21A583-DBCD-45C0-915A-7BC12D9FF231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CC63F54A-FD96-4C74-8004-C5030AF8CB73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2EA565-FCF4-457D-8306-7A910841802D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B3A25-B32B-4BCF-9496-D0FB9427D582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EC67D4-6AE7-4B03-80C7-F24FA3C615B3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DAED61-3BB8-4218-B993-17D43651C4C9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43504" y="2500306"/>
            <a:ext cx="3500462" cy="1588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00628" y="2000240"/>
            <a:ext cx="371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CÂȘTIG DE TIMP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57752" y="257174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  <a:cs typeface="Segoe UI Light" pitchFamily="34" charset="0"/>
              </a:rPr>
              <a:t>Nu va mai fi necesara modificarea manuală a tiparelor iar întâlnirile pentru probă vor fi reduse considerabil</a:t>
            </a:r>
          </a:p>
        </p:txBody>
      </p:sp>
      <p:pic>
        <p:nvPicPr>
          <p:cNvPr id="23" name="Picture 22" descr="Untitled2.png">
            <a:extLst>
              <a:ext uri="{FF2B5EF4-FFF2-40B4-BE49-F238E27FC236}">
                <a16:creationId xmlns:a16="http://schemas.microsoft.com/office/drawing/2014/main" id="{8BFF4B46-BD6E-49C7-80E6-B0B023C6D0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794" y="1214422"/>
            <a:ext cx="2000263" cy="2000264"/>
          </a:xfrm>
          <a:prstGeom prst="diamond">
            <a:avLst/>
          </a:prstGeom>
        </p:spPr>
      </p:pic>
      <p:pic>
        <p:nvPicPr>
          <p:cNvPr id="25" name="Picture 24" descr="watch-story-cover.jpg">
            <a:extLst>
              <a:ext uri="{FF2B5EF4-FFF2-40B4-BE49-F238E27FC236}">
                <a16:creationId xmlns:a16="http://schemas.microsoft.com/office/drawing/2014/main" id="{53A8B95E-A57B-4F41-B58D-7FAC5FA89D2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60541" y="2402609"/>
            <a:ext cx="2000264" cy="2000264"/>
          </a:xfrm>
          <a:prstGeom prst="diamond">
            <a:avLst/>
          </a:prstGeom>
        </p:spPr>
      </p:pic>
      <p:pic>
        <p:nvPicPr>
          <p:cNvPr id="28" name="Picture 27" descr="SUITS-TITLE.jpg">
            <a:extLst>
              <a:ext uri="{FF2B5EF4-FFF2-40B4-BE49-F238E27FC236}">
                <a16:creationId xmlns:a16="http://schemas.microsoft.com/office/drawing/2014/main" id="{593DF11C-1193-4C18-85B9-AF198D315B8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8794" y="3357562"/>
            <a:ext cx="2000264" cy="2000264"/>
          </a:xfrm>
          <a:prstGeom prst="diamond">
            <a:avLst/>
          </a:prstGeom>
        </p:spPr>
      </p:pic>
      <p:pic>
        <p:nvPicPr>
          <p:cNvPr id="29" name="Picture 28" descr="patternmaking-paper23-e1385509652958.jpg">
            <a:extLst>
              <a:ext uri="{FF2B5EF4-FFF2-40B4-BE49-F238E27FC236}">
                <a16:creationId xmlns:a16="http://schemas.microsoft.com/office/drawing/2014/main" id="{F9955038-E5F0-4D65-B9BC-4CD76F006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223" y="2275492"/>
            <a:ext cx="2000264" cy="2000264"/>
          </a:xfrm>
          <a:prstGeom prst="diamond">
            <a:avLst/>
          </a:prstGeom>
        </p:spPr>
      </p:pic>
      <p:sp>
        <p:nvSpPr>
          <p:cNvPr id="30" name="Diamond 29">
            <a:extLst>
              <a:ext uri="{FF2B5EF4-FFF2-40B4-BE49-F238E27FC236}">
                <a16:creationId xmlns:a16="http://schemas.microsoft.com/office/drawing/2014/main" id="{011CCB22-9111-4480-9888-5956EE8A5BB3}"/>
              </a:ext>
            </a:extLst>
          </p:cNvPr>
          <p:cNvSpPr/>
          <p:nvPr/>
        </p:nvSpPr>
        <p:spPr>
          <a:xfrm>
            <a:off x="1920380" y="1205335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F1244843-A032-48FC-B1F6-FB95D9B7356A}"/>
              </a:ext>
            </a:extLst>
          </p:cNvPr>
          <p:cNvSpPr/>
          <p:nvPr/>
        </p:nvSpPr>
        <p:spPr>
          <a:xfrm>
            <a:off x="1928794" y="3357562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72991E0-6EFA-4225-A710-0BB5201A8BA2}"/>
              </a:ext>
            </a:extLst>
          </p:cNvPr>
          <p:cNvSpPr/>
          <p:nvPr/>
        </p:nvSpPr>
        <p:spPr>
          <a:xfrm>
            <a:off x="2991223" y="2258036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CD0740-549F-479A-8C87-6F5B3BC0C493}"/>
              </a:ext>
            </a:extLst>
          </p:cNvPr>
          <p:cNvSpPr txBox="1"/>
          <p:nvPr/>
        </p:nvSpPr>
        <p:spPr>
          <a:xfrm rot="16200000">
            <a:off x="-722601" y="793982"/>
            <a:ext cx="2643206" cy="76944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BENEFITS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AEEEB3-05F7-474B-84E2-2E567FB75888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93445-83B3-4AB1-8CF7-128C792E1EDE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3F73C5-0558-405B-AC1B-D4694D542A17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B8D15-F1E6-4EE3-8D11-44A9BFE45762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D6D57AA6-C0FB-45CB-91BF-9C2B94D95AAF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64A338-E209-4D6B-ABEA-34B7666B3332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B9F4A4-BA4D-4C98-B99E-6D26B115216C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EE484-9FD3-42EA-A12D-28FC0C93C95D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BF659D-E151-4C46-92B2-D210C81E20F7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43504" y="2500306"/>
            <a:ext cx="3500462" cy="1588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00628" y="2000240"/>
            <a:ext cx="371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MAI MULTE COMENZI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57752" y="257174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  <a:cs typeface="Segoe UI Light" pitchFamily="34" charset="0"/>
              </a:rPr>
              <a:t>Reducerea semnificativă a timpului de lucru conduce la posibilitatea onorării mai multor comenzi</a:t>
            </a:r>
          </a:p>
        </p:txBody>
      </p:sp>
      <p:pic>
        <p:nvPicPr>
          <p:cNvPr id="23" name="Picture 22" descr="Untitled2.png">
            <a:extLst>
              <a:ext uri="{FF2B5EF4-FFF2-40B4-BE49-F238E27FC236}">
                <a16:creationId xmlns:a16="http://schemas.microsoft.com/office/drawing/2014/main" id="{177F965B-BFEB-49E2-9F73-1EB1B9955A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794" y="1214422"/>
            <a:ext cx="2000263" cy="2000264"/>
          </a:xfrm>
          <a:prstGeom prst="diamond">
            <a:avLst/>
          </a:prstGeom>
        </p:spPr>
      </p:pic>
      <p:pic>
        <p:nvPicPr>
          <p:cNvPr id="25" name="Picture 24" descr="watch-story-cover.jpg">
            <a:extLst>
              <a:ext uri="{FF2B5EF4-FFF2-40B4-BE49-F238E27FC236}">
                <a16:creationId xmlns:a16="http://schemas.microsoft.com/office/drawing/2014/main" id="{D306C5FB-4D74-4C6C-BAB0-D51B7ADB7C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24" y="2285992"/>
            <a:ext cx="2000264" cy="2000264"/>
          </a:xfrm>
          <a:prstGeom prst="diamond">
            <a:avLst/>
          </a:prstGeom>
        </p:spPr>
      </p:pic>
      <p:pic>
        <p:nvPicPr>
          <p:cNvPr id="28" name="Picture 27" descr="SUITS-TITLE.jpg">
            <a:extLst>
              <a:ext uri="{FF2B5EF4-FFF2-40B4-BE49-F238E27FC236}">
                <a16:creationId xmlns:a16="http://schemas.microsoft.com/office/drawing/2014/main" id="{87D5E29B-5A07-4E39-A902-AD26A459168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21571" y="3402741"/>
            <a:ext cx="2000264" cy="2000264"/>
          </a:xfrm>
          <a:prstGeom prst="diamond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pic>
        <p:nvPicPr>
          <p:cNvPr id="29" name="Picture 28" descr="patternmaking-paper23-e1385509652958.jpg">
            <a:extLst>
              <a:ext uri="{FF2B5EF4-FFF2-40B4-BE49-F238E27FC236}">
                <a16:creationId xmlns:a16="http://schemas.microsoft.com/office/drawing/2014/main" id="{24202720-540F-4819-A0BD-A3C094068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223" y="2275492"/>
            <a:ext cx="2000264" cy="2000264"/>
          </a:xfrm>
          <a:prstGeom prst="diamond">
            <a:avLst/>
          </a:prstGeom>
        </p:spPr>
      </p:pic>
      <p:sp>
        <p:nvSpPr>
          <p:cNvPr id="30" name="Diamond 29">
            <a:extLst>
              <a:ext uri="{FF2B5EF4-FFF2-40B4-BE49-F238E27FC236}">
                <a16:creationId xmlns:a16="http://schemas.microsoft.com/office/drawing/2014/main" id="{5661DDD4-5C4F-4A4D-95A3-EF94DF69CC10}"/>
              </a:ext>
            </a:extLst>
          </p:cNvPr>
          <p:cNvSpPr/>
          <p:nvPr/>
        </p:nvSpPr>
        <p:spPr>
          <a:xfrm>
            <a:off x="1920380" y="1205335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5CF6A688-EDA2-46A6-AE68-7EC79AB8FFCC}"/>
              </a:ext>
            </a:extLst>
          </p:cNvPr>
          <p:cNvSpPr/>
          <p:nvPr/>
        </p:nvSpPr>
        <p:spPr>
          <a:xfrm>
            <a:off x="857224" y="2275492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73DFC34D-F16F-436E-8964-1FFD185A057D}"/>
              </a:ext>
            </a:extLst>
          </p:cNvPr>
          <p:cNvSpPr/>
          <p:nvPr/>
        </p:nvSpPr>
        <p:spPr>
          <a:xfrm>
            <a:off x="2991223" y="2258036"/>
            <a:ext cx="2000264" cy="2000264"/>
          </a:xfrm>
          <a:prstGeom prst="diamond">
            <a:avLst/>
          </a:prstGeom>
          <a:solidFill>
            <a:schemeClr val="bg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2D883F-33BA-48F4-94E5-DF3E0F317FE7}"/>
              </a:ext>
            </a:extLst>
          </p:cNvPr>
          <p:cNvSpPr txBox="1"/>
          <p:nvPr/>
        </p:nvSpPr>
        <p:spPr>
          <a:xfrm rot="16200000">
            <a:off x="-722601" y="793982"/>
            <a:ext cx="2643206" cy="76944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BENEFITS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9667" y="-171400"/>
            <a:ext cx="9813667" cy="73031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6228" y="2974479"/>
            <a:ext cx="3877602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M U L Ț U M E S C</a:t>
            </a:r>
          </a:p>
        </p:txBody>
      </p:sp>
      <p:sp>
        <p:nvSpPr>
          <p:cNvPr id="9" name="Rectangle 8"/>
          <p:cNvSpPr/>
          <p:nvPr/>
        </p:nvSpPr>
        <p:spPr>
          <a:xfrm>
            <a:off x="2597195" y="3011405"/>
            <a:ext cx="3949610" cy="584493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A1B15E-499E-4053-B5CD-A280FDC8EC5D}"/>
              </a:ext>
            </a:extLst>
          </p:cNvPr>
          <p:cNvGrpSpPr/>
          <p:nvPr/>
        </p:nvGrpSpPr>
        <p:grpSpPr>
          <a:xfrm>
            <a:off x="5972446" y="5726020"/>
            <a:ext cx="2790581" cy="635810"/>
            <a:chOff x="227211" y="2352008"/>
            <a:chExt cx="8913006" cy="203075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81174E-2E99-4C48-832E-B0FE27C26854}"/>
                </a:ext>
              </a:extLst>
            </p:cNvPr>
            <p:cNvSpPr/>
            <p:nvPr/>
          </p:nvSpPr>
          <p:spPr>
            <a:xfrm>
              <a:off x="227211" y="2548184"/>
              <a:ext cx="1218023" cy="1834574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716BA53-0AE7-454C-B403-C4F2ECE665DF}"/>
                </a:ext>
              </a:extLst>
            </p:cNvPr>
            <p:cNvSpPr/>
            <p:nvPr/>
          </p:nvSpPr>
          <p:spPr>
            <a:xfrm>
              <a:off x="755576" y="2848767"/>
              <a:ext cx="864096" cy="1301493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F38038-F5EF-4DBE-BD81-A716B1278E5A}"/>
                </a:ext>
              </a:extLst>
            </p:cNvPr>
            <p:cNvSpPr/>
            <p:nvPr/>
          </p:nvSpPr>
          <p:spPr>
            <a:xfrm>
              <a:off x="1145639" y="2996952"/>
              <a:ext cx="599189" cy="902493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1FF78B-EC02-45D0-AA49-130FD52E4D6A}"/>
                </a:ext>
              </a:extLst>
            </p:cNvPr>
            <p:cNvSpPr/>
            <p:nvPr/>
          </p:nvSpPr>
          <p:spPr>
            <a:xfrm>
              <a:off x="1410546" y="3145138"/>
              <a:ext cx="424751" cy="639756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8B1585-414E-41D2-AEC2-E1E17518085D}"/>
                </a:ext>
              </a:extLst>
            </p:cNvPr>
            <p:cNvSpPr/>
            <p:nvPr/>
          </p:nvSpPr>
          <p:spPr>
            <a:xfrm>
              <a:off x="1648045" y="3251111"/>
              <a:ext cx="284035" cy="427810"/>
            </a:xfrm>
            <a:custGeom>
              <a:avLst/>
              <a:gdLst>
                <a:gd name="connsiteX0" fmla="*/ 34427 w 1218023"/>
                <a:gd name="connsiteY0" fmla="*/ 0 h 1834574"/>
                <a:gd name="connsiteX1" fmla="*/ 1218023 w 1218023"/>
                <a:gd name="connsiteY1" fmla="*/ 0 h 1834574"/>
                <a:gd name="connsiteX2" fmla="*/ 1218023 w 1218023"/>
                <a:gd name="connsiteY2" fmla="*/ 160735 h 1834574"/>
                <a:gd name="connsiteX3" fmla="*/ 267880 w 1218023"/>
                <a:gd name="connsiteY3" fmla="*/ 160735 h 1834574"/>
                <a:gd name="connsiteX4" fmla="*/ 848363 w 1218023"/>
                <a:gd name="connsiteY4" fmla="*/ 893371 h 1834574"/>
                <a:gd name="connsiteX5" fmla="*/ 856207 w 1218023"/>
                <a:gd name="connsiteY5" fmla="*/ 899751 h 1834574"/>
                <a:gd name="connsiteX6" fmla="*/ 854794 w 1218023"/>
                <a:gd name="connsiteY6" fmla="*/ 901488 h 1834574"/>
                <a:gd name="connsiteX7" fmla="*/ 856205 w 1218023"/>
                <a:gd name="connsiteY7" fmla="*/ 903270 h 1834574"/>
                <a:gd name="connsiteX8" fmla="*/ 848161 w 1218023"/>
                <a:gd name="connsiteY8" fmla="*/ 909644 h 1834574"/>
                <a:gd name="connsiteX9" fmla="*/ 226628 w 1218023"/>
                <a:gd name="connsiteY9" fmla="*/ 1673839 h 1834574"/>
                <a:gd name="connsiteX10" fmla="*/ 1210393 w 1218023"/>
                <a:gd name="connsiteY10" fmla="*/ 1673839 h 1834574"/>
                <a:gd name="connsiteX11" fmla="*/ 1210393 w 1218023"/>
                <a:gd name="connsiteY11" fmla="*/ 1834574 h 1834574"/>
                <a:gd name="connsiteX12" fmla="*/ 0 w 1218023"/>
                <a:gd name="connsiteY12" fmla="*/ 1834574 h 1834574"/>
                <a:gd name="connsiteX13" fmla="*/ 0 w 1218023"/>
                <a:gd name="connsiteY13" fmla="*/ 1673839 h 1834574"/>
                <a:gd name="connsiteX14" fmla="*/ 607 w 1218023"/>
                <a:gd name="connsiteY14" fmla="*/ 1673839 h 1834574"/>
                <a:gd name="connsiteX15" fmla="*/ 625070 w 1218023"/>
                <a:gd name="connsiteY15" fmla="*/ 906041 h 1834574"/>
                <a:gd name="connsiteX16" fmla="*/ 34549 w 1218023"/>
                <a:gd name="connsiteY16" fmla="*/ 160735 h 1834574"/>
                <a:gd name="connsiteX17" fmla="*/ 34427 w 1218023"/>
                <a:gd name="connsiteY17" fmla="*/ 160735 h 183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8023" h="1834574">
                  <a:moveTo>
                    <a:pt x="34427" y="0"/>
                  </a:moveTo>
                  <a:lnTo>
                    <a:pt x="1218023" y="0"/>
                  </a:lnTo>
                  <a:lnTo>
                    <a:pt x="1218023" y="160735"/>
                  </a:lnTo>
                  <a:lnTo>
                    <a:pt x="267880" y="160735"/>
                  </a:lnTo>
                  <a:lnTo>
                    <a:pt x="848363" y="893371"/>
                  </a:lnTo>
                  <a:lnTo>
                    <a:pt x="856207" y="899751"/>
                  </a:lnTo>
                  <a:lnTo>
                    <a:pt x="854794" y="901488"/>
                  </a:lnTo>
                  <a:lnTo>
                    <a:pt x="856205" y="903270"/>
                  </a:lnTo>
                  <a:lnTo>
                    <a:pt x="848161" y="909644"/>
                  </a:lnTo>
                  <a:lnTo>
                    <a:pt x="226628" y="1673839"/>
                  </a:lnTo>
                  <a:lnTo>
                    <a:pt x="1210393" y="1673839"/>
                  </a:lnTo>
                  <a:lnTo>
                    <a:pt x="1210393" y="1834574"/>
                  </a:lnTo>
                  <a:lnTo>
                    <a:pt x="0" y="1834574"/>
                  </a:lnTo>
                  <a:lnTo>
                    <a:pt x="0" y="1673839"/>
                  </a:lnTo>
                  <a:lnTo>
                    <a:pt x="607" y="1673839"/>
                  </a:lnTo>
                  <a:lnTo>
                    <a:pt x="625070" y="906041"/>
                  </a:lnTo>
                  <a:lnTo>
                    <a:pt x="34549" y="160735"/>
                  </a:lnTo>
                  <a:lnTo>
                    <a:pt x="34427" y="16073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o-RO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67D99E-41E2-4959-AC66-FB87C0E24E85}"/>
                </a:ext>
              </a:extLst>
            </p:cNvPr>
            <p:cNvCxnSpPr/>
            <p:nvPr/>
          </p:nvCxnSpPr>
          <p:spPr>
            <a:xfrm>
              <a:off x="1619672" y="4382758"/>
              <a:ext cx="7297117" cy="0"/>
            </a:xfrm>
            <a:prstGeom prst="line">
              <a:avLst/>
            </a:prstGeom>
            <a:ln w="28575">
              <a:solidFill>
                <a:schemeClr val="tx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DBE5F0-0BD5-4740-9B0E-367A3A158006}"/>
                </a:ext>
              </a:extLst>
            </p:cNvPr>
            <p:cNvCxnSpPr>
              <a:cxnSpLocks/>
            </p:cNvCxnSpPr>
            <p:nvPr/>
          </p:nvCxnSpPr>
          <p:spPr>
            <a:xfrm>
              <a:off x="227211" y="2399665"/>
              <a:ext cx="8689578" cy="0"/>
            </a:xfrm>
            <a:prstGeom prst="line">
              <a:avLst/>
            </a:prstGeom>
            <a:ln w="28575">
              <a:solidFill>
                <a:schemeClr val="tx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15E4DB-71E6-4E67-8C05-FA47B33B7717}"/>
                </a:ext>
              </a:extLst>
            </p:cNvPr>
            <p:cNvSpPr txBox="1"/>
            <p:nvPr/>
          </p:nvSpPr>
          <p:spPr>
            <a:xfrm>
              <a:off x="2052189" y="2352008"/>
              <a:ext cx="7088028" cy="196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0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F</a:t>
              </a:r>
              <a:r>
                <a:rPr lang="ro-RO" sz="8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ACULTATEA DE</a:t>
              </a:r>
              <a:r>
                <a:rPr lang="ro-RO" sz="10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</a:t>
              </a:r>
            </a:p>
            <a:p>
              <a:r>
                <a:rPr lang="ro-RO" sz="12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   </a:t>
              </a:r>
              <a:r>
                <a:rPr lang="ro-RO" sz="10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MATEMATICĂ</a:t>
              </a:r>
            </a:p>
            <a:p>
              <a:r>
                <a:rPr lang="ro-RO" sz="12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    </a:t>
              </a:r>
              <a:r>
                <a:rPr lang="ro-RO" sz="8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ȘI</a:t>
              </a:r>
              <a:r>
                <a:rPr lang="ro-RO" sz="12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 </a:t>
              </a:r>
              <a:r>
                <a:rPr lang="ro-RO" sz="1000" spc="300" dirty="0">
                  <a:solidFill>
                    <a:schemeClr val="tx1">
                      <a:lumMod val="75000"/>
                    </a:schemeClr>
                  </a:solidFill>
                  <a:latin typeface="Lucida Fax" panose="02060602050505020204" pitchFamily="18" charset="0"/>
                </a:rPr>
                <a:t>INFORMATICĂ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1722A-5776-44A6-82C5-F7C8A3EEA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778370"/>
            <a:ext cx="2858716" cy="5834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95387C-B468-40C1-81CD-8364570E4CDE}"/>
              </a:ext>
            </a:extLst>
          </p:cNvPr>
          <p:cNvSpPr txBox="1"/>
          <p:nvPr/>
        </p:nvSpPr>
        <p:spPr>
          <a:xfrm>
            <a:off x="928662" y="3828632"/>
            <a:ext cx="750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 E S I U N E A   D E   C O M U N I C Ă R I   Ș T I I N Ț I F I C E   S T U D E N Ț E Ș T I</a:t>
            </a:r>
          </a:p>
          <a:p>
            <a:endParaRPr lang="ro-R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4583D5E-0BC9-489C-8AC2-6352E96D3CED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60A00C-E48F-4A5E-8BF6-FEBA136D50F0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5C6BB2-0869-4AD3-8DDC-61C5E6517276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E3045-26EC-4AE3-ADBE-FEABE98D5AF6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FD75661F-177B-419F-8B9B-55495E26714C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8AF99-C492-4310-A4E5-3B69D6A7E285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3D16A9-52F6-4906-95FE-174E28B0A65A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A1D37E-9FB0-42F8-83CE-594E194A3799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53BA1-80E6-4F64-967B-C5DF77458208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-252536" y="4667618"/>
            <a:ext cx="2096378" cy="2289774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7699452" y="5572140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7270824" y="5143512"/>
            <a:ext cx="15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R E T U Ș U R I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056510" y="4714884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556444" y="4286256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M O D I F I C Ă R 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556576" y="3857628"/>
            <a:ext cx="121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199122" y="3429000"/>
            <a:ext cx="357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Î M B I N A R E A   P I E S E L O R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5484874" y="3000372"/>
            <a:ext cx="328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E T A P A   D E   C R O I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841964" y="2571744"/>
            <a:ext cx="3929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P R E G Ă T I R E A   T I P A R U L U I </a:t>
            </a:r>
          </a:p>
        </p:txBody>
      </p:sp>
      <p:cxnSp>
        <p:nvCxnSpPr>
          <p:cNvPr id="43" name="Straight Connector 42"/>
          <p:cNvCxnSpPr>
            <a:cxnSpLocks/>
          </p:cNvCxnSpPr>
          <p:nvPr/>
        </p:nvCxnSpPr>
        <p:spPr>
          <a:xfrm flipH="1">
            <a:off x="5044617" y="-83941"/>
            <a:ext cx="2253134" cy="2780534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-544005" y="543951"/>
            <a:ext cx="2286016" cy="76944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ABOUT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CD4F7-0449-4922-AE4B-18F897A95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09" y="1847219"/>
            <a:ext cx="3766762" cy="3666342"/>
          </a:xfrm>
          <a:prstGeom prst="ellips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chemeClr val="tx1">
                <a:lumMod val="85000"/>
              </a:schemeClr>
            </a:gs>
            <a:gs pos="0">
              <a:schemeClr val="tx1">
                <a:lumMod val="95000"/>
              </a:schemeClr>
            </a:gs>
            <a:gs pos="100000">
              <a:schemeClr val="tx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D8A6A2-6E32-4284-A2EB-7E6F06AD9358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1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E0A9A-9195-49EE-AE9A-7F20D0DFD534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1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222EAA-06F3-4691-8C86-87487B9E5F1A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365686-32AF-4AE1-AA0E-F6A03EA6E7CE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85000"/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5E17A2-EB99-401B-81DC-D1F2B6147552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D0C9A-D37B-416D-A571-8D2CA5D880C6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tx1">
                  <a:lumMod val="6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5438C6-A38F-41B9-BECB-329D5F6B2387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tx1">
                  <a:lumMod val="65000"/>
                </a:schemeClr>
              </a:gs>
              <a:gs pos="100000">
                <a:schemeClr val="tx1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3C4048-8FFE-4657-800A-AC2A195634D3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/>
          <p:cNvSpPr/>
          <p:nvPr/>
        </p:nvSpPr>
        <p:spPr>
          <a:xfrm>
            <a:off x="785786" y="500042"/>
            <a:ext cx="5715040" cy="542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544005" y="543951"/>
            <a:ext cx="2286016" cy="76944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ABOUT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42908" y="2571744"/>
            <a:ext cx="3857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6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pitchFamily="34" charset="0"/>
                <a:cs typeface="Segoe UI Light" pitchFamily="34" charset="0"/>
              </a:rPr>
              <a:t>DEZAVA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144000" y="4572008"/>
            <a:ext cx="9286908" cy="1071570"/>
          </a:xfrm>
          <a:prstGeom prst="rect">
            <a:avLst/>
          </a:prstGeom>
          <a:solidFill>
            <a:srgbClr val="E9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11358546" y="4714884"/>
            <a:ext cx="1071570" cy="78581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14930446" y="4714884"/>
            <a:ext cx="1071570" cy="78581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644826" y="4929198"/>
            <a:ext cx="264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T I M P   P I E R D U 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44000" y="492919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T I P A R E   P U Ț I N 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001488" y="4929198"/>
            <a:ext cx="350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R I S I P Ă   DE   M A T E R I A L E  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299A6B24-C936-4E67-9796-3803362B9E3B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1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Oval 26"/>
          <p:cNvSpPr/>
          <p:nvPr/>
        </p:nvSpPr>
        <p:spPr>
          <a:xfrm>
            <a:off x="3643306" y="857231"/>
            <a:ext cx="4409674" cy="4581159"/>
          </a:xfrm>
          <a:prstGeom prst="ellipse">
            <a:avLst/>
          </a:prstGeom>
          <a:solidFill>
            <a:srgbClr val="E8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Box 29"/>
          <p:cNvSpPr txBox="1"/>
          <p:nvPr/>
        </p:nvSpPr>
        <p:spPr>
          <a:xfrm>
            <a:off x="3571868" y="2571744"/>
            <a:ext cx="2857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dirty="0">
                <a:latin typeface="Segoe UI Light" pitchFamily="34" charset="0"/>
                <a:cs typeface="Segoe UI Light" pitchFamily="34" charset="0"/>
              </a:rPr>
              <a:t>NTAJE</a:t>
            </a:r>
          </a:p>
        </p:txBody>
      </p:sp>
    </p:spTree>
    <p:extLst>
      <p:ext uri="{BB962C8B-B14F-4D97-AF65-F5344CB8AC3E}">
        <p14:creationId xmlns:p14="http://schemas.microsoft.com/office/powerpoint/2010/main" val="153260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D9D9D9"/>
            </a:gs>
            <a:gs pos="0">
              <a:srgbClr val="F2F2F2"/>
            </a:gs>
            <a:gs pos="100000">
              <a:srgbClr val="F2F2F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7EA224A-F550-48A4-B279-59239859F04F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1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40E8E-6DEE-4CEA-AB87-47344EAB41F3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1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5D7EB1-1C27-4EEB-BD03-264469C905CA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F42755-7503-4CB8-83F7-879793F8B185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85000"/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25AA5D-1BD8-4F4F-A31B-5AD1F27A1BA4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D34E5B9-11A9-42D7-BB9C-22FE866DA830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tx1">
                  <a:lumMod val="6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6995DD-8B33-473B-B7F3-6B4BA0D72CF5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tx1">
                  <a:lumMod val="65000"/>
                </a:schemeClr>
              </a:gs>
              <a:gs pos="100000">
                <a:schemeClr val="tx1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8C5E1E-6CA1-4320-B1C3-F23EA3DB8470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D0B679-C9C3-4AFC-B673-444B3D36ED8A}"/>
              </a:ext>
            </a:extLst>
          </p:cNvPr>
          <p:cNvSpPr/>
          <p:nvPr/>
        </p:nvSpPr>
        <p:spPr>
          <a:xfrm>
            <a:off x="785786" y="500042"/>
            <a:ext cx="5715040" cy="542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0" name="Diamond 59">
            <a:extLst>
              <a:ext uri="{FF2B5EF4-FFF2-40B4-BE49-F238E27FC236}">
                <a16:creationId xmlns:a16="http://schemas.microsoft.com/office/drawing/2014/main" id="{B4440971-E7A8-4592-BBA7-DF7640420F55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1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544005" y="543951"/>
            <a:ext cx="2286016" cy="76944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ABOUT</a:t>
            </a:r>
          </a:p>
        </p:txBody>
      </p:sp>
      <p:sp>
        <p:nvSpPr>
          <p:cNvPr id="27" name="Oval 26"/>
          <p:cNvSpPr/>
          <p:nvPr/>
        </p:nvSpPr>
        <p:spPr>
          <a:xfrm>
            <a:off x="5715008" y="857232"/>
            <a:ext cx="2337972" cy="2428892"/>
          </a:xfrm>
          <a:prstGeom prst="ellipse">
            <a:avLst/>
          </a:prstGeom>
          <a:solidFill>
            <a:srgbClr val="E8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Box 27"/>
          <p:cNvSpPr txBox="1"/>
          <p:nvPr/>
        </p:nvSpPr>
        <p:spPr>
          <a:xfrm>
            <a:off x="3571868" y="1714488"/>
            <a:ext cx="2214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DEZAVA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43570" y="1714488"/>
            <a:ext cx="1285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3200" b="1" dirty="0">
                <a:latin typeface="Segoe UI Light" pitchFamily="34" charset="0"/>
                <a:cs typeface="Segoe UI Light" pitchFamily="34" charset="0"/>
              </a:rPr>
              <a:t>NTAJE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1030CAA-A6B8-45E3-BFA8-AE24EDBCBA50}"/>
              </a:ext>
            </a:extLst>
          </p:cNvPr>
          <p:cNvSpPr/>
          <p:nvPr/>
        </p:nvSpPr>
        <p:spPr>
          <a:xfrm>
            <a:off x="-65303" y="4551376"/>
            <a:ext cx="9286908" cy="1071570"/>
          </a:xfrm>
          <a:prstGeom prst="rect">
            <a:avLst/>
          </a:prstGeom>
          <a:solidFill>
            <a:srgbClr val="E9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3" name="Straight Connector 42"/>
          <p:cNvCxnSpPr>
            <a:cxnSpLocks/>
          </p:cNvCxnSpPr>
          <p:nvPr/>
        </p:nvCxnSpPr>
        <p:spPr>
          <a:xfrm flipH="1">
            <a:off x="2411760" y="4551376"/>
            <a:ext cx="792088" cy="107157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 flipH="1">
            <a:off x="6011040" y="4551376"/>
            <a:ext cx="721200" cy="107157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500826" y="4929198"/>
            <a:ext cx="264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T I M P   P I E R D U 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0" y="492919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T I P A R E   P U Ț I N 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57488" y="4929198"/>
            <a:ext cx="350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R I S I P Ă   DE   M A T E R I A L E  </a:t>
            </a:r>
          </a:p>
        </p:txBody>
      </p:sp>
    </p:spTree>
    <p:extLst>
      <p:ext uri="{BB962C8B-B14F-4D97-AF65-F5344CB8AC3E}">
        <p14:creationId xmlns:p14="http://schemas.microsoft.com/office/powerpoint/2010/main" val="334168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46" y="-142900"/>
            <a:ext cx="9599515" cy="7143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8662" y="3000372"/>
            <a:ext cx="80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C.N.C  T A I L O R I N G  P A T T E R 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984" y="3000372"/>
            <a:ext cx="6143668" cy="6429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7C3FAA1-8DA2-4868-B057-7EE3EFEAE8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5512657"/>
                  </p:ext>
                </p:extLst>
              </p:nvPr>
            </p:nvGraphicFramePr>
            <p:xfrm>
              <a:off x="1205367" y="5559968"/>
              <a:ext cx="1000132" cy="461320"/>
            </p:xfrm>
            <a:graphic>
              <a:graphicData uri="http://schemas.microsoft.com/office/powerpoint/2016/slidezoom">
                <pslz:sldZm>
                  <pslz:sldZmObj sldId="281" cId="0">
                    <pslz:zmPr id="{CA7CA93B-603C-42DD-8878-24243F097B2C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0132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7C3FAA1-8DA2-4868-B057-7EE3EFEAE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67" y="5559968"/>
                <a:ext cx="1000132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DA6F6EEA-5A11-4010-8FB3-9A1FBF4E8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371676"/>
                  </p:ext>
                </p:extLst>
              </p:nvPr>
            </p:nvGraphicFramePr>
            <p:xfrm>
              <a:off x="6814165" y="5551016"/>
              <a:ext cx="1124468" cy="461320"/>
            </p:xfrm>
            <a:graphic>
              <a:graphicData uri="http://schemas.microsoft.com/office/powerpoint/2016/slidezoom">
                <pslz:sldZm>
                  <pslz:sldZmObj sldId="272" cId="0">
                    <pslz:zmPr id="{AC8CB41B-0D4A-4384-BA8B-79734927B5F0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468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A6F6EEA-5A11-4010-8FB3-9A1FBF4E8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4165" y="5551016"/>
                <a:ext cx="1124468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0411A7C-CA22-4B20-9C7E-C0E1164F88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8234785"/>
                  </p:ext>
                </p:extLst>
              </p:nvPr>
            </p:nvGraphicFramePr>
            <p:xfrm>
              <a:off x="3994407" y="5559968"/>
              <a:ext cx="1159811" cy="461320"/>
            </p:xfrm>
            <a:graphic>
              <a:graphicData uri="http://schemas.microsoft.com/office/powerpoint/2016/slidezoom">
                <pslz:sldZm>
                  <pslz:sldZmObj sldId="264" cId="0">
                    <pslz:zmPr id="{9B112CBC-34A9-410C-9EC6-B6927B9AA1EE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9811" cy="4613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0411A7C-CA22-4B20-9C7E-C0E1164F8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407" y="5559968"/>
                <a:ext cx="1159811" cy="4613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280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2E416AE-84A2-4E95-AD53-C6E19DED34C2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5AF548-A72E-48E2-AFD0-27047648E63A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21B2DB-777A-4BAD-8BC1-62AA9EC3D898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A32788-CDA0-4FE6-B28A-7E3C15D56F68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B7B45122-753B-4F1D-82F1-4BDC3C67813C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D29E30-AAAD-4022-9F93-A88F071D395A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6CB-02E3-4693-99B7-CBE60F420B33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28B264-7932-4B89-AC8D-A3A3047C669A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53CDD6-E209-4020-A7D5-0B042B1CF8C3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Diamond 19"/>
          <p:cNvSpPr/>
          <p:nvPr/>
        </p:nvSpPr>
        <p:spPr>
          <a:xfrm>
            <a:off x="-4000560" y="-1143032"/>
            <a:ext cx="9429816" cy="9429816"/>
          </a:xfrm>
          <a:prstGeom prst="diamond">
            <a:avLst/>
          </a:prstGeom>
          <a:solidFill>
            <a:schemeClr val="accent3">
              <a:alpha val="74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/>
          <p:cNvSpPr/>
          <p:nvPr/>
        </p:nvSpPr>
        <p:spPr>
          <a:xfrm>
            <a:off x="785786" y="500042"/>
            <a:ext cx="5715040" cy="542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544006" y="615387"/>
            <a:ext cx="2286016" cy="76944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accent3"/>
                </a:solidFill>
                <a:latin typeface="Segoe UI Light" pitchFamily="34" charset="0"/>
                <a:cs typeface="Segoe UI Light" pitchFamily="34" charset="0"/>
              </a:rPr>
              <a:t>IDEA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720" y="3286124"/>
            <a:ext cx="4286280" cy="523220"/>
          </a:xfrm>
          <a:prstGeom prst="rect">
            <a:avLst/>
          </a:prstGeom>
          <a:noFill/>
          <a:ln w="19050"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pitchFamily="34" charset="0"/>
                <a:cs typeface="Segoe UI Light" pitchFamily="34" charset="0"/>
              </a:rPr>
              <a:t>C.N.C TAILORING PATTERN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29322" y="1214422"/>
            <a:ext cx="2676174" cy="523220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  <a:cs typeface="Segoe UI Light" pitchFamily="34" charset="0"/>
              </a:rPr>
              <a:t>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29322" y="5500702"/>
            <a:ext cx="2674585" cy="523220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  <a:cs typeface="Segoe UI Light" pitchFamily="34" charset="0"/>
              </a:rPr>
              <a:t>C.N.C PLOTTER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29322" y="3286124"/>
            <a:ext cx="2680939" cy="523220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  <a:cs typeface="Segoe UI Light" pitchFamily="34" charset="0"/>
              </a:rPr>
              <a:t>SMART MIRROR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4714876" y="3571876"/>
            <a:ext cx="357190" cy="1588"/>
          </a:xfrm>
          <a:prstGeom prst="line">
            <a:avLst/>
          </a:prstGeom>
          <a:ln w="1905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 flipH="1" flipV="1">
            <a:off x="4036215" y="2536025"/>
            <a:ext cx="2071702" cy="158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072066" y="1500174"/>
            <a:ext cx="571504" cy="1588"/>
          </a:xfrm>
          <a:prstGeom prst="straightConnector1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6537339" y="4678371"/>
            <a:ext cx="1214446" cy="1588"/>
          </a:xfrm>
          <a:prstGeom prst="straightConnector1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6573058" y="2499512"/>
            <a:ext cx="1143008" cy="1588"/>
          </a:xfrm>
          <a:prstGeom prst="straightConnector1">
            <a:avLst/>
          </a:prstGeom>
          <a:ln w="19050">
            <a:solidFill>
              <a:schemeClr val="accent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4893471" y="3393281"/>
            <a:ext cx="357190" cy="1588"/>
          </a:xfrm>
          <a:prstGeom prst="line">
            <a:avLst/>
          </a:prstGeom>
          <a:ln w="1905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0926BB4-0E55-4D0E-8AED-74C8DF199DBF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C38994-3DD1-4CBA-ACF5-F013C1FBC64B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25E0CE-43D4-4E98-85B8-7430C82081CB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F1FCA5-D9FA-4B3E-8697-326ED04E3EBD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FA6EE563-EB25-4B01-AC5A-84363DB6F252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0C64F4-3148-4577-ADED-18BB814D2C97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CD97A7-4D08-4AC9-BC3E-BF740BD2F17B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625DF0-2F0F-45B8-B6CF-C38D6C3B3B49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F2DCE6-4DE3-40B6-8B52-C26C6DEC9016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44005" y="543951"/>
            <a:ext cx="2286016" cy="76944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IDEA</a:t>
            </a:r>
          </a:p>
        </p:txBody>
      </p:sp>
      <p:cxnSp>
        <p:nvCxnSpPr>
          <p:cNvPr id="36" name="Straight Connector 35"/>
          <p:cNvCxnSpPr>
            <a:cxnSpLocks/>
            <a:stCxn id="29" idx="4"/>
          </p:cNvCxnSpPr>
          <p:nvPr/>
        </p:nvCxnSpPr>
        <p:spPr>
          <a:xfrm flipH="1">
            <a:off x="3681916" y="5192353"/>
            <a:ext cx="863557" cy="1722686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498290" y="5580195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98290" y="5151567"/>
            <a:ext cx="15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R E T U Ș U R I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98290" y="4722939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98290" y="4294311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M O D I F I C Ă R 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8290" y="3865683"/>
            <a:ext cx="121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98290" y="2579799"/>
            <a:ext cx="407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P R E G Ă T I R E A   T I P A R U L U I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41600" y="2579799"/>
            <a:ext cx="3033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E D I T A R E A   T I P A R U L U 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50227" y="3003014"/>
            <a:ext cx="3352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P R I N T A R E A   A C E S T U I A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12581" y="3432297"/>
            <a:ext cx="359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E T A P A   D E   C R O 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46171" y="3865493"/>
            <a:ext cx="3856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Î M B I N A R E A   P I E S E L O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5608" y="4297101"/>
            <a:ext cx="416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  <a:cs typeface="Segoe UI Light" pitchFamily="34" charset="0"/>
              </a:rPr>
              <a:t>L U C R A R E A   D E T A L I I L O R </a:t>
            </a:r>
          </a:p>
        </p:txBody>
      </p:sp>
      <p:cxnSp>
        <p:nvCxnSpPr>
          <p:cNvPr id="43" name="Straight Connector 42"/>
          <p:cNvCxnSpPr>
            <a:cxnSpLocks/>
            <a:endCxn id="29" idx="0"/>
          </p:cNvCxnSpPr>
          <p:nvPr/>
        </p:nvCxnSpPr>
        <p:spPr>
          <a:xfrm flipH="1">
            <a:off x="4545473" y="-245328"/>
            <a:ext cx="1663159" cy="3360791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CCA9B06-419C-432F-A3B2-DCFF21266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85" y="3115463"/>
            <a:ext cx="2133776" cy="2076890"/>
          </a:xfrm>
          <a:prstGeom prst="ellipse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9DB12E-4CB8-445F-8018-68BD5B415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89" y="3030940"/>
            <a:ext cx="2201991" cy="2201991"/>
          </a:xfrm>
          <a:prstGeom prst="ellips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98685FB-B738-43B7-8F95-8722A2B7C680}"/>
              </a:ext>
            </a:extLst>
          </p:cNvPr>
          <p:cNvSpPr txBox="1"/>
          <p:nvPr/>
        </p:nvSpPr>
        <p:spPr>
          <a:xfrm>
            <a:off x="498290" y="3437055"/>
            <a:ext cx="3584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latin typeface="Segoe UI Light" pitchFamily="34" charset="0"/>
                <a:cs typeface="Segoe UI Light" pitchFamily="34" charset="0"/>
              </a:rPr>
              <a:t>Î M B I N A R E A   P I E S E L O 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385C14-DBA1-4791-95B0-D947CE28A3C7}"/>
              </a:ext>
            </a:extLst>
          </p:cNvPr>
          <p:cNvSpPr txBox="1"/>
          <p:nvPr/>
        </p:nvSpPr>
        <p:spPr>
          <a:xfrm>
            <a:off x="498289" y="3008427"/>
            <a:ext cx="356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latin typeface="Segoe UI Light" pitchFamily="34" charset="0"/>
                <a:cs typeface="Segoe UI Light" pitchFamily="34" charset="0"/>
              </a:rPr>
              <a:t>E T A P A   D E   C R O I</a:t>
            </a:r>
          </a:p>
        </p:txBody>
      </p:sp>
    </p:spTree>
    <p:extLst>
      <p:ext uri="{BB962C8B-B14F-4D97-AF65-F5344CB8AC3E}">
        <p14:creationId xmlns:p14="http://schemas.microsoft.com/office/powerpoint/2010/main" val="268803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0926BB4-0E55-4D0E-8AED-74C8DF199DBF}"/>
              </a:ext>
            </a:extLst>
          </p:cNvPr>
          <p:cNvSpPr/>
          <p:nvPr/>
        </p:nvSpPr>
        <p:spPr>
          <a:xfrm rot="871447">
            <a:off x="-2446266" y="-359713"/>
            <a:ext cx="363102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C38994-3DD1-4CBA-ACF5-F013C1FBC64B}"/>
              </a:ext>
            </a:extLst>
          </p:cNvPr>
          <p:cNvSpPr/>
          <p:nvPr/>
        </p:nvSpPr>
        <p:spPr>
          <a:xfrm rot="20271363">
            <a:off x="134804" y="-660053"/>
            <a:ext cx="3793696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25E0CE-43D4-4E98-85B8-7430C82081CB}"/>
              </a:ext>
            </a:extLst>
          </p:cNvPr>
          <p:cNvSpPr/>
          <p:nvPr/>
        </p:nvSpPr>
        <p:spPr>
          <a:xfrm rot="20102171">
            <a:off x="7721264" y="-1314638"/>
            <a:ext cx="2845472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F1FCA5-D9FA-4B3E-8697-326ED04E3EBD}"/>
              </a:ext>
            </a:extLst>
          </p:cNvPr>
          <p:cNvSpPr/>
          <p:nvPr/>
        </p:nvSpPr>
        <p:spPr>
          <a:xfrm rot="871447">
            <a:off x="5920536" y="-74484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FA6EE563-EB25-4B01-AC5A-84363DB6F252}"/>
              </a:ext>
            </a:extLst>
          </p:cNvPr>
          <p:cNvSpPr/>
          <p:nvPr/>
        </p:nvSpPr>
        <p:spPr>
          <a:xfrm rot="1456086">
            <a:off x="3322222" y="-753378"/>
            <a:ext cx="7951058" cy="11039249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  <a:lumOff val="5000"/>
                  <a:alpha val="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0C64F4-3148-4577-ADED-18BB814D2C97}"/>
              </a:ext>
            </a:extLst>
          </p:cNvPr>
          <p:cNvSpPr/>
          <p:nvPr/>
        </p:nvSpPr>
        <p:spPr>
          <a:xfrm rot="16653689">
            <a:off x="5405759" y="-5042623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2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CD97A7-4D08-4AC9-BC3E-BF740BD2F17B}"/>
              </a:ext>
            </a:extLst>
          </p:cNvPr>
          <p:cNvSpPr/>
          <p:nvPr/>
        </p:nvSpPr>
        <p:spPr>
          <a:xfrm rot="18237226">
            <a:off x="8327141" y="-407331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5400000" sx="104000" sy="104000" algn="t" rotWithShape="0">
              <a:schemeClr val="bg1">
                <a:lumMod val="95000"/>
                <a:lumOff val="5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625DF0-2F0F-45B8-B6CF-C38D6C3B3B49}"/>
              </a:ext>
            </a:extLst>
          </p:cNvPr>
          <p:cNvSpPr/>
          <p:nvPr/>
        </p:nvSpPr>
        <p:spPr>
          <a:xfrm rot="7595700">
            <a:off x="-732083" y="2192201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  <a:alpha val="3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F2DCE6-4DE3-40B6-8B52-C26C6DEC9016}"/>
              </a:ext>
            </a:extLst>
          </p:cNvPr>
          <p:cNvSpPr/>
          <p:nvPr/>
        </p:nvSpPr>
        <p:spPr>
          <a:xfrm rot="5880274">
            <a:off x="2698243" y="3215998"/>
            <a:ext cx="2071919" cy="8734334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95000"/>
                  <a:lumOff val="5000"/>
                  <a:alpha val="3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44005" y="543951"/>
            <a:ext cx="2286016" cy="76944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IDEA</a:t>
            </a:r>
          </a:p>
        </p:txBody>
      </p:sp>
      <p:cxnSp>
        <p:nvCxnSpPr>
          <p:cNvPr id="36" name="Straight Connector 35"/>
          <p:cNvCxnSpPr>
            <a:cxnSpLocks/>
            <a:stCxn id="29" idx="4"/>
          </p:cNvCxnSpPr>
          <p:nvPr/>
        </p:nvCxnSpPr>
        <p:spPr>
          <a:xfrm flipH="1">
            <a:off x="3681916" y="5192353"/>
            <a:ext cx="863557" cy="1722686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498290" y="5580195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98290" y="5151567"/>
            <a:ext cx="15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R E T U Ș U R I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98290" y="4722939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98290" y="4294311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M O D I F I C Ă R 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8290" y="3865683"/>
            <a:ext cx="121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65C5C"/>
                </a:solidFill>
                <a:latin typeface="Segoe UI Light" pitchFamily="34" charset="0"/>
                <a:cs typeface="Segoe UI Light" pitchFamily="34" charset="0"/>
              </a:rPr>
              <a:t>P R O B 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07815" y="3437055"/>
            <a:ext cx="3584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latin typeface="Segoe UI Light" pitchFamily="34" charset="0"/>
                <a:cs typeface="Segoe UI Light" pitchFamily="34" charset="0"/>
              </a:rPr>
              <a:t>Î M B I N A R E A   P I E S E L O R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507814" y="3008427"/>
            <a:ext cx="356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latin typeface="Segoe UI Light" pitchFamily="34" charset="0"/>
                <a:cs typeface="Segoe UI Light" pitchFamily="34" charset="0"/>
              </a:rPr>
              <a:t>E T A P A   D E   C R O I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98290" y="2579799"/>
            <a:ext cx="407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strike="sngStrike" dirty="0">
                <a:solidFill>
                  <a:srgbClr val="FF5353"/>
                </a:solidFill>
                <a:latin typeface="Segoe UI Light" pitchFamily="34" charset="0"/>
                <a:cs typeface="Segoe UI Light" pitchFamily="34" charset="0"/>
              </a:rPr>
              <a:t>P R E G Ă T I R E A   T I P A R U L U I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51250" y="2141649"/>
            <a:ext cx="3033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E D I T A R E A   T I P A R U L U 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59877" y="2564864"/>
            <a:ext cx="3352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P R I N T A R E A   A C E S T U I A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55456" y="3432297"/>
            <a:ext cx="359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E T A P A   D E   C R O 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89046" y="3865493"/>
            <a:ext cx="3856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Î M B I N A R E A   P I E S E L O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5258" y="3858951"/>
            <a:ext cx="416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L U C R A R E A   D E T A L I I L O R </a:t>
            </a:r>
          </a:p>
        </p:txBody>
      </p:sp>
      <p:cxnSp>
        <p:nvCxnSpPr>
          <p:cNvPr id="43" name="Straight Connector 42"/>
          <p:cNvCxnSpPr>
            <a:cxnSpLocks/>
            <a:endCxn id="29" idx="0"/>
          </p:cNvCxnSpPr>
          <p:nvPr/>
        </p:nvCxnSpPr>
        <p:spPr>
          <a:xfrm flipH="1">
            <a:off x="4545473" y="-245328"/>
            <a:ext cx="1663159" cy="3360791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CCA9B06-419C-432F-A3B2-DCFF21266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85" y="3115463"/>
            <a:ext cx="2133776" cy="2076890"/>
          </a:xfrm>
          <a:prstGeom prst="ellipse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9DB12E-4CB8-445F-8018-68BD5B415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89" y="3030940"/>
            <a:ext cx="2201991" cy="2201991"/>
          </a:xfrm>
          <a:prstGeom prst="ellips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81088D1-277F-4525-AB7F-4EB84316D26C}"/>
              </a:ext>
            </a:extLst>
          </p:cNvPr>
          <p:cNvSpPr txBox="1"/>
          <p:nvPr/>
        </p:nvSpPr>
        <p:spPr>
          <a:xfrm>
            <a:off x="6093575" y="2141649"/>
            <a:ext cx="3033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E D I T A R E A   T I P A R U L U 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61FA9-F200-488B-9028-D90044D723B8}"/>
              </a:ext>
            </a:extLst>
          </p:cNvPr>
          <p:cNvSpPr txBox="1"/>
          <p:nvPr/>
        </p:nvSpPr>
        <p:spPr>
          <a:xfrm>
            <a:off x="5702202" y="2564864"/>
            <a:ext cx="3352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P R I N T A R E A   A C E S T U I A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F00CE2-0322-44BA-AB47-BED47A4C8392}"/>
              </a:ext>
            </a:extLst>
          </p:cNvPr>
          <p:cNvSpPr txBox="1"/>
          <p:nvPr/>
        </p:nvSpPr>
        <p:spPr>
          <a:xfrm>
            <a:off x="4887583" y="3858951"/>
            <a:ext cx="416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600" dirty="0">
                <a:latin typeface="Segoe UI Light" pitchFamily="34" charset="0"/>
                <a:cs typeface="Segoe UI Light" pitchFamily="34" charset="0"/>
              </a:rPr>
              <a:t>L U C R A R E A   D E T A L I I L O R </a:t>
            </a:r>
          </a:p>
        </p:txBody>
      </p:sp>
    </p:spTree>
    <p:extLst>
      <p:ext uri="{BB962C8B-B14F-4D97-AF65-F5344CB8AC3E}">
        <p14:creationId xmlns:p14="http://schemas.microsoft.com/office/powerpoint/2010/main" val="83467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1899</TotalTime>
  <Words>1167</Words>
  <Application>Microsoft Office PowerPoint</Application>
  <PresentationFormat>On-screen Show (4:3)</PresentationFormat>
  <Paragraphs>130</Paragraphs>
  <Slides>25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Lucida Fax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Cristian</dc:creator>
  <cp:lastModifiedBy>GEORGE CRISTIAN CODRESANU</cp:lastModifiedBy>
  <cp:revision>157</cp:revision>
  <dcterms:created xsi:type="dcterms:W3CDTF">2020-05-05T17:09:15Z</dcterms:created>
  <dcterms:modified xsi:type="dcterms:W3CDTF">2020-05-09T00:32:35Z</dcterms:modified>
</cp:coreProperties>
</file>